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1" r:id="rId2"/>
    <p:sldId id="257" r:id="rId3"/>
    <p:sldId id="259" r:id="rId4"/>
    <p:sldId id="260" r:id="rId5"/>
    <p:sldId id="262" r:id="rId6"/>
    <p:sldId id="263" r:id="rId7"/>
    <p:sldId id="264" r:id="rId8"/>
    <p:sldId id="267" r:id="rId9"/>
    <p:sldId id="26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00" autoAdjust="0"/>
  </p:normalViewPr>
  <p:slideViewPr>
    <p:cSldViewPr snapToGrid="0" snapToObjects="1">
      <p:cViewPr varScale="1">
        <p:scale>
          <a:sx n="93" d="100"/>
          <a:sy n="93" d="100"/>
        </p:scale>
        <p:origin x="-13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43DB-53AE-4D02-8271-25382132D3B9}" type="datetimeFigureOut">
              <a:rPr lang="en-US" smtClean="0"/>
              <a:t>04/04/2017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AEA31-F340-414F-B00D-C886ED6AA175}" type="slidenum">
              <a:rPr lang="en-US" smtClean="0"/>
              <a:t>‹#›</a:t>
            </a:fld>
            <a:endParaRPr lang="en-US"/>
          </a:p>
        </p:txBody>
      </p:sp>
    </p:spTree>
    <p:extLst>
      <p:ext uri="{BB962C8B-B14F-4D97-AF65-F5344CB8AC3E}">
        <p14:creationId xmlns:p14="http://schemas.microsoft.com/office/powerpoint/2010/main" val="21495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1</a:t>
            </a:fld>
            <a:endParaRPr lang="en-US"/>
          </a:p>
        </p:txBody>
      </p:sp>
    </p:spTree>
    <p:extLst>
      <p:ext uri="{BB962C8B-B14F-4D97-AF65-F5344CB8AC3E}">
        <p14:creationId xmlns:p14="http://schemas.microsoft.com/office/powerpoint/2010/main" val="391844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2</a:t>
            </a:fld>
            <a:endParaRPr lang="en-US"/>
          </a:p>
        </p:txBody>
      </p:sp>
    </p:spTree>
    <p:extLst>
      <p:ext uri="{BB962C8B-B14F-4D97-AF65-F5344CB8AC3E}">
        <p14:creationId xmlns:p14="http://schemas.microsoft.com/office/powerpoint/2010/main" val="361347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500"/>
              </a:spcBef>
              <a:spcAft>
                <a:spcPts val="500"/>
              </a:spcAft>
              <a:buFont typeface="Symbol"/>
              <a:buNone/>
            </a:pPr>
            <a:r>
              <a:rPr lang="en-US" sz="1200" b="1" dirty="0" smtClean="0">
                <a:effectLst/>
                <a:latin typeface="Arial"/>
                <a:ea typeface="MS Gothic"/>
                <a:cs typeface="Times New Roman"/>
              </a:rPr>
              <a:t>Possible Answers:</a:t>
            </a: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It takes courage to be true to who you are – may not fit in, but it doesn’t mean you should give up. </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Perseverance – it takes courage and hard work to stick to what you believe is right for you.</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It takes courage to make risky career choices (others may not see it as a smart move).</a:t>
            </a:r>
            <a:r>
              <a:rPr lang="en-US" sz="1100" dirty="0" smtClean="0">
                <a:effectLst/>
                <a:latin typeface="Arial"/>
                <a:ea typeface="MS Gothic"/>
                <a:cs typeface="Times New Roman"/>
              </a:rPr>
              <a:t> </a:t>
            </a:r>
            <a:endParaRPr lang="en-US" sz="1200" dirty="0" smtClean="0">
              <a:effectLst/>
              <a:latin typeface="Century Gothic"/>
              <a:ea typeface="MS Gothic"/>
              <a:cs typeface="Times New Roman"/>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3</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500"/>
              </a:spcBef>
              <a:spcAft>
                <a:spcPts val="500"/>
              </a:spcAft>
              <a:buFont typeface="Symbol"/>
              <a:buNone/>
            </a:pPr>
            <a:r>
              <a:rPr lang="en-US" sz="1200" b="1" dirty="0" smtClean="0">
                <a:effectLst/>
                <a:latin typeface="Arial"/>
                <a:ea typeface="MS Gothic"/>
                <a:cs typeface="Times New Roman"/>
              </a:rPr>
              <a:t>Possible Answers:</a:t>
            </a: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I was told I was too short to be good at playing Basketball but through hard work, I became a key team player of the sport.</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I started something at a much older age than most and was successful achieving my goals.</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I moved from a rural area to the city without knowing anyone. I overcame this by joining social groups to make new friends. </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I was struggling in my studies in college. I overcame this obstacle by asking my parents to buy me several textbooks for additional support. As a result, I was able to maintain my grade point average.</a:t>
            </a:r>
            <a:endParaRPr lang="en-US" sz="1200" dirty="0" smtClean="0">
              <a:effectLst/>
              <a:latin typeface="Century Gothic"/>
              <a:ea typeface="MS Gothic"/>
              <a:cs typeface="Times New Roman"/>
            </a:endParaRPr>
          </a:p>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4</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Possible Answers:</a:t>
            </a:r>
          </a:p>
          <a:p>
            <a:r>
              <a:rPr lang="en-US" dirty="0" smtClean="0"/>
              <a:t>•</a:t>
            </a:r>
            <a:r>
              <a:rPr lang="en-US" baseline="0" dirty="0" smtClean="0"/>
              <a:t> </a:t>
            </a:r>
            <a:r>
              <a:rPr lang="en-US" dirty="0" smtClean="0"/>
              <a:t>Keeping communication open allows me to learn about ideas and concerns of my team members. As I use this opportunity to interact with them, I discovered new ways of achieving our outcomes more successfully.</a:t>
            </a:r>
          </a:p>
          <a:p>
            <a:r>
              <a:rPr lang="en-US" dirty="0" smtClean="0"/>
              <a:t>•</a:t>
            </a:r>
            <a:r>
              <a:rPr lang="en-US" baseline="0" dirty="0" smtClean="0"/>
              <a:t> </a:t>
            </a:r>
            <a:r>
              <a:rPr lang="en-US" dirty="0" smtClean="0"/>
              <a:t>I show sincere gratitude for the contribution every one makes to our team and our organization. </a:t>
            </a:r>
          </a:p>
          <a:p>
            <a:r>
              <a:rPr lang="en-US" dirty="0" smtClean="0"/>
              <a:t>•</a:t>
            </a:r>
            <a:r>
              <a:rPr lang="en-US" baseline="0" dirty="0" smtClean="0"/>
              <a:t> </a:t>
            </a:r>
            <a:r>
              <a:rPr lang="en-US" dirty="0" smtClean="0"/>
              <a:t>I empower my team members by giving them the opportunity to not only implement day-to-day tasks but to suggest new ideas and help make them a reality.  Giving team members a chance to take initiative helps create excellent ideas.</a:t>
            </a:r>
          </a:p>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5</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500"/>
              </a:spcBef>
              <a:spcAft>
                <a:spcPts val="500"/>
              </a:spcAft>
              <a:buFont typeface="Symbol"/>
              <a:buNone/>
            </a:pPr>
            <a:r>
              <a:rPr lang="en-US" sz="1200" b="1" dirty="0" smtClean="0">
                <a:effectLst/>
                <a:latin typeface="Arial"/>
                <a:ea typeface="MS Gothic"/>
                <a:cs typeface="Times New Roman"/>
              </a:rPr>
              <a:t>Possible Answers:</a:t>
            </a: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By setting goals, each team member understands what their responsibilities are and what actions are needed to reach the team's goals. Each member is involved in the process and they understand they play an important role.</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Having common goals gives the team something to work toward together. This improves morale and increases trust between different levels of the team. The team feels valued and more invested in the success of the business. </a:t>
            </a:r>
            <a:endParaRPr lang="en-US" sz="1200" dirty="0" smtClean="0">
              <a:effectLst/>
              <a:latin typeface="Century Gothic"/>
              <a:ea typeface="MS Gothic"/>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MS Gothic"/>
                <a:cs typeface="Times New Roman"/>
              </a:rPr>
              <a:t>Listening to co-workers input can be key in setting and attaining common goals for the improvement of our business. Co-workers feel more invested in and dedicated to the business.</a:t>
            </a:r>
            <a:endParaRPr lang="en-US" sz="1200" dirty="0" smtClean="0">
              <a:effectLst/>
              <a:latin typeface="Century Gothic"/>
              <a:ea typeface="MS Gothic"/>
              <a:cs typeface="Times New Roman"/>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6</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200" b="1" dirty="0" smtClean="0">
                <a:effectLst/>
                <a:latin typeface="Arial"/>
                <a:ea typeface="MS Gothic"/>
                <a:cs typeface="Times New Roman"/>
              </a:rPr>
              <a:t>Possible Answers:</a:t>
            </a:r>
            <a:endParaRPr lang="en-US" sz="1200" dirty="0" smtClean="0">
              <a:effectLst/>
              <a:latin typeface="Century Gothic"/>
              <a:ea typeface="MS Gothic"/>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MS Gothic"/>
                <a:cs typeface="Times New Roman"/>
              </a:rPr>
              <a:t>By offering a variety of communication mediums as options to encourage collaboration among co-workers. Everyone has a preferred method in which they're most comfortable interacting with others and expressing their ideas. To gain a greater diversity of ideas from co-workers, utilize multiple tools (</a:t>
            </a:r>
            <a:r>
              <a:rPr lang="en-US" sz="1100" b="1" i="1" dirty="0" smtClean="0">
                <a:effectLst/>
                <a:latin typeface="Arial"/>
                <a:ea typeface="MS Gothic"/>
                <a:cs typeface="Times New Roman"/>
              </a:rPr>
              <a:t>such as submitting an innovative idea to the Innovation Action Teams</a:t>
            </a:r>
            <a:r>
              <a:rPr lang="en-US" sz="1200" dirty="0" smtClean="0">
                <a:effectLst/>
                <a:latin typeface="Arial"/>
                <a:ea typeface="MS Gothic"/>
                <a:cs typeface="Times New Roman"/>
              </a:rPr>
              <a:t>) so all co-workers feel comfortable contributing.</a:t>
            </a:r>
            <a:endParaRPr lang="en-US" sz="1200" dirty="0" smtClean="0">
              <a:effectLst/>
              <a:latin typeface="Century Gothic"/>
              <a:ea typeface="MS Gothic"/>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MS Gothic"/>
                <a:cs typeface="Times New Roman"/>
              </a:rPr>
              <a:t>By constantly expanding the vision of what you can be. We can inspire others to learn, to grow, and to become more. </a:t>
            </a:r>
            <a:endParaRPr lang="en-US" sz="1200" dirty="0" smtClean="0">
              <a:effectLst/>
              <a:latin typeface="Century Gothic"/>
              <a:ea typeface="MS Gothic"/>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MS Gothic"/>
                <a:cs typeface="Times New Roman"/>
              </a:rPr>
              <a:t>By focusing outside of ourselves and developing the leadership approach that is in service to others' growth and development. </a:t>
            </a:r>
            <a:endParaRPr lang="en-US" sz="1200" dirty="0" smtClean="0">
              <a:effectLst/>
              <a:latin typeface="Century Gothic"/>
              <a:ea typeface="MS Gothic"/>
              <a:cs typeface="Times New Roman"/>
            </a:endParaRPr>
          </a:p>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7</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8</a:t>
            </a:fld>
            <a:endParaRPr lang="en-US"/>
          </a:p>
        </p:txBody>
      </p:sp>
    </p:spTree>
    <p:extLst>
      <p:ext uri="{BB962C8B-B14F-4D97-AF65-F5344CB8AC3E}">
        <p14:creationId xmlns:p14="http://schemas.microsoft.com/office/powerpoint/2010/main" val="3589152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scussionLayou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398909"/>
            <a:ext cx="9144000" cy="602265"/>
          </a:xfrm>
          <a:prstGeom prst="rect">
            <a:avLst/>
          </a:prstGeom>
        </p:spPr>
        <p:txBody>
          <a:bodyPr/>
          <a:lstStyle>
            <a:lvl1pPr>
              <a:defRPr sz="3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638800"/>
            <a:ext cx="9144000" cy="667407"/>
          </a:xfrm>
          <a:prstGeom prst="rect">
            <a:avLst/>
          </a:prstGeom>
        </p:spPr>
        <p:txBody>
          <a:bodyPr/>
          <a:lstStyle>
            <a:lvl1pPr marL="0" indent="0" algn="ctr">
              <a:buNone/>
              <a:defRPr sz="3000" b="0" i="0">
                <a:solidFill>
                  <a:schemeClr val="accent5">
                    <a:lumMod val="60000"/>
                    <a:lumOff val="40000"/>
                  </a:schemeClr>
                </a:solidFill>
                <a:latin typeface="R Frutiger Roman"/>
                <a:cs typeface="R Frutiger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211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iscussionLayou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lumMod val="95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426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DiscussionLayou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accent5">
                    <a:lumMod val="40000"/>
                    <a:lumOff val="60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bg1"/>
                </a:solidFill>
                <a:latin typeface="R Frutiger Roman"/>
                <a:cs typeface="R Frutiger Roman"/>
              </a:defRPr>
            </a:lvl1pPr>
            <a:lvl2pPr>
              <a:defRPr b="0" i="0">
                <a:solidFill>
                  <a:schemeClr val="bg1"/>
                </a:solidFill>
                <a:latin typeface="R Frutiger Roman"/>
                <a:cs typeface="R Frutiger Roman"/>
              </a:defRPr>
            </a:lvl2pPr>
            <a:lvl3pPr>
              <a:defRPr b="0" i="0">
                <a:solidFill>
                  <a:schemeClr val="bg1"/>
                </a:solidFill>
                <a:latin typeface="R Frutiger Roman"/>
                <a:cs typeface="R Frutiger Roman"/>
              </a:defRPr>
            </a:lvl3pPr>
            <a:lvl4pPr>
              <a:defRPr b="0" i="0">
                <a:solidFill>
                  <a:schemeClr val="bg1"/>
                </a:solidFill>
                <a:latin typeface="R Frutiger Roman"/>
                <a:cs typeface="R Frutiger Roman"/>
              </a:defRPr>
            </a:lvl4pPr>
            <a:lvl5pPr>
              <a:defRPr b="0" i="0">
                <a:solidFill>
                  <a:schemeClr val="bg1"/>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98621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descr="DiscussionLayou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35919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DiscussionLayou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29889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DiscussionLayou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890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descr="DiscussionLayou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91320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55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1" r:id="rId5"/>
    <p:sldLayoutId id="2147483662" r:id="rId6"/>
    <p:sldLayoutId id="21474836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Q92756\AppData\Local\Microsoft\Windows\Temporary Internet Files\Content.Outlook\IFW0YYXH\Antonio Title 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9541"/>
            <a:ext cx="9144000" cy="5531193"/>
          </a:xfrm>
          <a:prstGeom prst="rect">
            <a:avLst/>
          </a:prstGeom>
          <a:noFill/>
          <a:ln w="381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3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a:xfrm>
            <a:off x="457200" y="1960511"/>
            <a:ext cx="8229600" cy="3980301"/>
          </a:xfrm>
        </p:spPr>
        <p:txBody>
          <a:bodyPr/>
          <a:lstStyle/>
          <a:p>
            <a:pPr>
              <a:spcBef>
                <a:spcPts val="0"/>
              </a:spcBef>
            </a:pPr>
            <a:r>
              <a:rPr lang="en-US" sz="2400" dirty="0" smtClean="0">
                <a:latin typeface="Arial" panose="020B0604020202020204" pitchFamily="34" charset="0"/>
                <a:ea typeface="MS Gothic"/>
                <a:cs typeface="Arial" panose="020B0604020202020204" pitchFamily="34" charset="0"/>
              </a:rPr>
              <a:t>The </a:t>
            </a:r>
            <a:r>
              <a:rPr lang="en-US" sz="2400" dirty="0">
                <a:latin typeface="Arial" panose="020B0604020202020204" pitchFamily="34" charset="0"/>
                <a:ea typeface="MS Gothic"/>
                <a:cs typeface="Arial" panose="020B0604020202020204" pitchFamily="34" charset="0"/>
              </a:rPr>
              <a:t>courage to be persistent in order to reach your goals</a:t>
            </a:r>
          </a:p>
          <a:p>
            <a:pPr>
              <a:spcBef>
                <a:spcPts val="0"/>
              </a:spcBef>
            </a:pPr>
            <a:r>
              <a:rPr lang="en-US" sz="2400" dirty="0">
                <a:latin typeface="Arial" panose="020B0604020202020204" pitchFamily="34" charset="0"/>
                <a:ea typeface="MS Gothic"/>
                <a:cs typeface="Arial" panose="020B0604020202020204" pitchFamily="34" charset="0"/>
              </a:rPr>
              <a:t>The courage to be true to who you are, even when others don't understand or want to accept you</a:t>
            </a:r>
          </a:p>
          <a:p>
            <a:pPr>
              <a:spcBef>
                <a:spcPts val="0"/>
              </a:spcBef>
            </a:pPr>
            <a:r>
              <a:rPr lang="en-US" sz="2400" dirty="0">
                <a:latin typeface="Arial" panose="020B0604020202020204" pitchFamily="34" charset="0"/>
                <a:ea typeface="MS Gothic"/>
                <a:cs typeface="Arial" panose="020B0604020202020204" pitchFamily="34" charset="0"/>
              </a:rPr>
              <a:t>Taking risks to do what's right for you </a:t>
            </a:r>
          </a:p>
          <a:p>
            <a:pPr>
              <a:spcBef>
                <a:spcPts val="0"/>
              </a:spcBef>
            </a:pPr>
            <a:r>
              <a:rPr lang="en-US" sz="2400" dirty="0">
                <a:latin typeface="Arial" panose="020B0604020202020204" pitchFamily="34" charset="0"/>
                <a:ea typeface="MS Gothic"/>
                <a:cs typeface="Arial" panose="020B0604020202020204" pitchFamily="34" charset="0"/>
              </a:rPr>
              <a:t>The value of embracing divers people, cultures and ideas in achieving results</a:t>
            </a:r>
          </a:p>
          <a:p>
            <a:pPr marL="0" indent="0">
              <a:buNone/>
            </a:pPr>
            <a:endParaRPr lang="en-US" dirty="0"/>
          </a:p>
        </p:txBody>
      </p:sp>
    </p:spTree>
    <p:extLst>
      <p:ext uri="{BB962C8B-B14F-4D97-AF65-F5344CB8AC3E}">
        <p14:creationId xmlns:p14="http://schemas.microsoft.com/office/powerpoint/2010/main" val="244611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1 </a:t>
            </a:r>
            <a:endParaRPr lang="en-US" dirty="0"/>
          </a:p>
        </p:txBody>
      </p:sp>
      <p:sp>
        <p:nvSpPr>
          <p:cNvPr id="3" name="Content Placeholder 2"/>
          <p:cNvSpPr>
            <a:spLocks noGrp="1"/>
          </p:cNvSpPr>
          <p:nvPr>
            <p:ph idx="1"/>
          </p:nvPr>
        </p:nvSpPr>
        <p:spPr/>
        <p:txBody>
          <a:bodyPr/>
          <a:lstStyle/>
          <a:p>
            <a:pPr marL="0" lvl="0" indent="0" algn="ctr">
              <a:spcBef>
                <a:spcPts val="500"/>
              </a:spcBef>
              <a:spcAft>
                <a:spcPts val="500"/>
              </a:spcAft>
              <a:buNone/>
            </a:pPr>
            <a:r>
              <a:rPr lang="en-US" dirty="0">
                <a:latin typeface="Arial"/>
                <a:ea typeface="MS Gothic"/>
                <a:cs typeface="Times New Roman"/>
              </a:rPr>
              <a:t>What were some of the messages Antonio shared?</a:t>
            </a:r>
            <a:endParaRPr lang="en-US" dirty="0">
              <a:latin typeface="Century Gothic"/>
              <a:ea typeface="MS Gothic"/>
              <a:cs typeface="Times New Roman"/>
            </a:endParaRPr>
          </a:p>
          <a:p>
            <a:pPr marL="0" lvl="0" indent="0">
              <a:buNone/>
            </a:pPr>
            <a:endParaRPr lang="en-US" dirty="0"/>
          </a:p>
        </p:txBody>
      </p:sp>
    </p:spTree>
    <p:extLst>
      <p:ext uri="{BB962C8B-B14F-4D97-AF65-F5344CB8AC3E}">
        <p14:creationId xmlns:p14="http://schemas.microsoft.com/office/powerpoint/2010/main" val="281538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2 </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video referenced being courageous within our limits when facing obstacles. </a:t>
            </a:r>
            <a:endParaRPr lang="en-US" dirty="0" smtClean="0"/>
          </a:p>
          <a:p>
            <a:pPr marL="0" indent="0" algn="ctr">
              <a:buNone/>
            </a:pPr>
            <a:r>
              <a:rPr lang="en-US" dirty="0" smtClean="0"/>
              <a:t>Have </a:t>
            </a:r>
            <a:r>
              <a:rPr lang="en-US" dirty="0"/>
              <a:t>you ever had to face an obstacle in order to be successful or reach a goal you set for yourself. </a:t>
            </a:r>
            <a:r>
              <a:rPr lang="en-US" dirty="0" smtClean="0"/>
              <a:t>What </a:t>
            </a:r>
            <a:r>
              <a:rPr lang="en-US" dirty="0"/>
              <a:t>was it?</a:t>
            </a:r>
          </a:p>
        </p:txBody>
      </p:sp>
    </p:spTree>
    <p:extLst>
      <p:ext uri="{BB962C8B-B14F-4D97-AF65-F5344CB8AC3E}">
        <p14:creationId xmlns:p14="http://schemas.microsoft.com/office/powerpoint/2010/main" val="2308463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3 </a:t>
            </a:r>
            <a:endParaRPr lang="en-US" dirty="0"/>
          </a:p>
        </p:txBody>
      </p:sp>
      <p:sp>
        <p:nvSpPr>
          <p:cNvPr id="3" name="Content Placeholder 2"/>
          <p:cNvSpPr>
            <a:spLocks noGrp="1"/>
          </p:cNvSpPr>
          <p:nvPr>
            <p:ph idx="1"/>
          </p:nvPr>
        </p:nvSpPr>
        <p:spPr/>
        <p:txBody>
          <a:bodyPr/>
          <a:lstStyle/>
          <a:p>
            <a:pPr marL="0" lvl="0" indent="0">
              <a:buNone/>
            </a:pPr>
            <a:r>
              <a:rPr lang="en-US" dirty="0" smtClean="0"/>
              <a:t>Encouragement </a:t>
            </a:r>
            <a:r>
              <a:rPr lang="en-US" dirty="0"/>
              <a:t>is a critical element of success.  Antonio received encouragement and support from his mother and from COCA. </a:t>
            </a:r>
            <a:endParaRPr lang="en-US" dirty="0" smtClean="0"/>
          </a:p>
          <a:p>
            <a:pPr marL="0" lvl="0" indent="0">
              <a:buNone/>
            </a:pPr>
            <a:endParaRPr lang="en-US" dirty="0"/>
          </a:p>
          <a:p>
            <a:pPr marL="0" lvl="0" indent="0" algn="ctr">
              <a:buNone/>
            </a:pPr>
            <a:r>
              <a:rPr lang="en-US" dirty="0" smtClean="0"/>
              <a:t>How </a:t>
            </a:r>
            <a:r>
              <a:rPr lang="en-US" dirty="0"/>
              <a:t>have you or how could you motivate someone on your team to be successful?</a:t>
            </a:r>
          </a:p>
        </p:txBody>
      </p:sp>
    </p:spTree>
    <p:extLst>
      <p:ext uri="{BB962C8B-B14F-4D97-AF65-F5344CB8AC3E}">
        <p14:creationId xmlns:p14="http://schemas.microsoft.com/office/powerpoint/2010/main" val="269077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4 </a:t>
            </a:r>
            <a:endParaRPr lang="en-US" dirty="0"/>
          </a:p>
        </p:txBody>
      </p:sp>
      <p:sp>
        <p:nvSpPr>
          <p:cNvPr id="3" name="Content Placeholder 2"/>
          <p:cNvSpPr>
            <a:spLocks noGrp="1"/>
          </p:cNvSpPr>
          <p:nvPr>
            <p:ph idx="1"/>
          </p:nvPr>
        </p:nvSpPr>
        <p:spPr>
          <a:xfrm>
            <a:off x="457200" y="1971204"/>
            <a:ext cx="8229600" cy="3980301"/>
          </a:xfrm>
        </p:spPr>
        <p:txBody>
          <a:bodyPr/>
          <a:lstStyle/>
          <a:p>
            <a:pPr marL="0" indent="0">
              <a:buNone/>
            </a:pPr>
            <a:r>
              <a:rPr lang="en-US" dirty="0" smtClean="0"/>
              <a:t>As </a:t>
            </a:r>
            <a:r>
              <a:rPr lang="en-US" dirty="0"/>
              <a:t>a COCA student, Antonio talked about how being exposed to different backgrounds did not interfere with the dancers’ main goal – with all the diversity of the team, there was one goal – to be dancers. </a:t>
            </a:r>
            <a:endParaRPr lang="en-US" dirty="0" smtClean="0"/>
          </a:p>
          <a:p>
            <a:pPr marL="0" indent="0">
              <a:buNone/>
            </a:pPr>
            <a:endParaRPr lang="en-US" dirty="0"/>
          </a:p>
          <a:p>
            <a:pPr marL="0" indent="0" algn="ctr">
              <a:buNone/>
            </a:pPr>
            <a:r>
              <a:rPr lang="en-US" dirty="0" smtClean="0"/>
              <a:t>How </a:t>
            </a:r>
            <a:r>
              <a:rPr lang="en-US" dirty="0"/>
              <a:t>can common goals bring us together at work in our teams, department and/or as a company?</a:t>
            </a:r>
          </a:p>
        </p:txBody>
      </p:sp>
    </p:spTree>
    <p:extLst>
      <p:ext uri="{BB962C8B-B14F-4D97-AF65-F5344CB8AC3E}">
        <p14:creationId xmlns:p14="http://schemas.microsoft.com/office/powerpoint/2010/main" val="65222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5 </a:t>
            </a:r>
            <a:endParaRPr lang="en-US" dirty="0"/>
          </a:p>
        </p:txBody>
      </p:sp>
      <p:sp>
        <p:nvSpPr>
          <p:cNvPr id="3" name="Content Placeholder 2"/>
          <p:cNvSpPr>
            <a:spLocks noGrp="1"/>
          </p:cNvSpPr>
          <p:nvPr>
            <p:ph idx="1"/>
          </p:nvPr>
        </p:nvSpPr>
        <p:spPr>
          <a:xfrm>
            <a:off x="457200" y="1981478"/>
            <a:ext cx="8229600" cy="3980301"/>
          </a:xfrm>
        </p:spPr>
        <p:txBody>
          <a:bodyPr/>
          <a:lstStyle/>
          <a:p>
            <a:pPr marL="0" indent="0">
              <a:buNone/>
            </a:pPr>
            <a:r>
              <a:rPr lang="en-US" dirty="0" smtClean="0"/>
              <a:t>The </a:t>
            </a:r>
            <a:r>
              <a:rPr lang="en-US" dirty="0"/>
              <a:t>video referenced the importance of bringing together different backgrounds to continue to improve individuals and an organization.  </a:t>
            </a:r>
            <a:endParaRPr lang="en-US" dirty="0" smtClean="0"/>
          </a:p>
          <a:p>
            <a:pPr marL="0" indent="0">
              <a:buNone/>
            </a:pPr>
            <a:endParaRPr lang="en-US" dirty="0"/>
          </a:p>
          <a:p>
            <a:pPr marL="0" indent="0" algn="ctr">
              <a:buNone/>
            </a:pPr>
            <a:r>
              <a:rPr lang="en-US" dirty="0" smtClean="0"/>
              <a:t>What </a:t>
            </a:r>
            <a:r>
              <a:rPr lang="en-US" dirty="0"/>
              <a:t>more can you do to bring Diversity and Inclusion to your group and to keep your organization moving forward?</a:t>
            </a:r>
          </a:p>
        </p:txBody>
      </p:sp>
    </p:spTree>
    <p:extLst>
      <p:ext uri="{BB962C8B-B14F-4D97-AF65-F5344CB8AC3E}">
        <p14:creationId xmlns:p14="http://schemas.microsoft.com/office/powerpoint/2010/main" val="327701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pPr>
              <a:spcBef>
                <a:spcPts val="0"/>
              </a:spcBef>
            </a:pPr>
            <a:r>
              <a:rPr lang="en-US" sz="2400" dirty="0">
                <a:latin typeface="Arial" panose="020B0604020202020204" pitchFamily="34" charset="0"/>
                <a:ea typeface="MS Gothic"/>
                <a:cs typeface="Arial" panose="020B0604020202020204" pitchFamily="34" charset="0"/>
              </a:rPr>
              <a:t>The courage to be persistent in order to reach your goals</a:t>
            </a:r>
          </a:p>
          <a:p>
            <a:pPr>
              <a:spcBef>
                <a:spcPts val="0"/>
              </a:spcBef>
            </a:pPr>
            <a:r>
              <a:rPr lang="en-US" sz="2400" dirty="0">
                <a:latin typeface="Arial" panose="020B0604020202020204" pitchFamily="34" charset="0"/>
                <a:ea typeface="MS Gothic"/>
                <a:cs typeface="Arial" panose="020B0604020202020204" pitchFamily="34" charset="0"/>
              </a:rPr>
              <a:t>The courage to be true to who you are, even when others don't understand or want to accept you</a:t>
            </a:r>
          </a:p>
          <a:p>
            <a:pPr>
              <a:spcBef>
                <a:spcPts val="0"/>
              </a:spcBef>
            </a:pPr>
            <a:r>
              <a:rPr lang="en-US" sz="2400" dirty="0">
                <a:latin typeface="Arial" panose="020B0604020202020204" pitchFamily="34" charset="0"/>
                <a:ea typeface="MS Gothic"/>
                <a:cs typeface="Arial" panose="020B0604020202020204" pitchFamily="34" charset="0"/>
              </a:rPr>
              <a:t>Taking risks to do what's right for you </a:t>
            </a:r>
          </a:p>
          <a:p>
            <a:pPr>
              <a:spcBef>
                <a:spcPts val="0"/>
              </a:spcBef>
            </a:pPr>
            <a:r>
              <a:rPr lang="en-US" sz="2400" dirty="0">
                <a:latin typeface="Arial" panose="020B0604020202020204" pitchFamily="34" charset="0"/>
                <a:ea typeface="MS Gothic"/>
                <a:cs typeface="Arial" panose="020B0604020202020204" pitchFamily="34" charset="0"/>
              </a:rPr>
              <a:t>The value of embracing divers people, cultures and ideas in achieving results</a:t>
            </a:r>
          </a:p>
          <a:p>
            <a:pPr marL="0" indent="0">
              <a:buNone/>
            </a:pPr>
            <a:endParaRPr lang="en-US" dirty="0"/>
          </a:p>
        </p:txBody>
      </p:sp>
    </p:spTree>
    <p:extLst>
      <p:ext uri="{BB962C8B-B14F-4D97-AF65-F5344CB8AC3E}">
        <p14:creationId xmlns:p14="http://schemas.microsoft.com/office/powerpoint/2010/main" val="2503911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3687"/>
            <a:ext cx="8229600" cy="1036249"/>
          </a:xfrm>
        </p:spPr>
        <p:txBody>
          <a:bodyPr/>
          <a:lstStyle/>
          <a:p>
            <a:pPr marL="0" indent="0" algn="ctr">
              <a:buNone/>
            </a:pPr>
            <a:r>
              <a:rPr lang="en-US" dirty="0" smtClean="0"/>
              <a:t>Thank you for participating!</a:t>
            </a:r>
            <a:endParaRPr lang="en-US" dirty="0"/>
          </a:p>
        </p:txBody>
      </p:sp>
    </p:spTree>
    <p:extLst>
      <p:ext uri="{BB962C8B-B14F-4D97-AF65-F5344CB8AC3E}">
        <p14:creationId xmlns:p14="http://schemas.microsoft.com/office/powerpoint/2010/main" val="180827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825</Words>
  <Application>Microsoft Office PowerPoint</Application>
  <PresentationFormat>On-screen Show (4:3)</PresentationFormat>
  <Paragraphs>57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Objectives</vt:lpstr>
      <vt:lpstr>Discussion Question 1 </vt:lpstr>
      <vt:lpstr>Discussion Question 2 </vt:lpstr>
      <vt:lpstr>Discussion Question 3 </vt:lpstr>
      <vt:lpstr>Discussion Question 4 </vt:lpstr>
      <vt:lpstr>Discussion Question 5 </vt:lpstr>
      <vt:lpstr>Objectives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Weis</dc:creator>
  <cp:lastModifiedBy>e47424</cp:lastModifiedBy>
  <cp:revision>26</cp:revision>
  <dcterms:created xsi:type="dcterms:W3CDTF">2015-10-16T19:34:36Z</dcterms:created>
  <dcterms:modified xsi:type="dcterms:W3CDTF">2017-04-04T14:11:38Z</dcterms:modified>
</cp:coreProperties>
</file>