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1" r:id="rId2"/>
    <p:sldId id="257" r:id="rId3"/>
    <p:sldId id="259" r:id="rId4"/>
    <p:sldId id="260" r:id="rId5"/>
    <p:sldId id="262" r:id="rId6"/>
    <p:sldId id="263" r:id="rId7"/>
    <p:sldId id="264" r:id="rId8"/>
    <p:sldId id="267" r:id="rId9"/>
    <p:sldId id="26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000" autoAdjust="0"/>
  </p:normalViewPr>
  <p:slideViewPr>
    <p:cSldViewPr snapToGrid="0" snapToObjects="1">
      <p:cViewPr varScale="1">
        <p:scale>
          <a:sx n="93" d="100"/>
          <a:sy n="93" d="100"/>
        </p:scale>
        <p:origin x="-131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EE43DB-53AE-4D02-8271-25382132D3B9}" type="datetimeFigureOut">
              <a:rPr lang="en-US" smtClean="0"/>
              <a:t>04/04/2017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AEA31-F340-414F-B00D-C886ED6AA175}" type="slidenum">
              <a:rPr lang="en-US" smtClean="0"/>
              <a:t>‹#›</a:t>
            </a:fld>
            <a:endParaRPr lang="en-US"/>
          </a:p>
        </p:txBody>
      </p:sp>
    </p:spTree>
    <p:extLst>
      <p:ext uri="{BB962C8B-B14F-4D97-AF65-F5344CB8AC3E}">
        <p14:creationId xmlns:p14="http://schemas.microsoft.com/office/powerpoint/2010/main" val="214954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1</a:t>
            </a:fld>
            <a:endParaRPr lang="en-US"/>
          </a:p>
        </p:txBody>
      </p:sp>
    </p:spTree>
    <p:extLst>
      <p:ext uri="{BB962C8B-B14F-4D97-AF65-F5344CB8AC3E}">
        <p14:creationId xmlns:p14="http://schemas.microsoft.com/office/powerpoint/2010/main" val="391844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2</a:t>
            </a:fld>
            <a:endParaRPr lang="en-US"/>
          </a:p>
        </p:txBody>
      </p:sp>
    </p:spTree>
    <p:extLst>
      <p:ext uri="{BB962C8B-B14F-4D97-AF65-F5344CB8AC3E}">
        <p14:creationId xmlns:p14="http://schemas.microsoft.com/office/powerpoint/2010/main" val="3613476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000"/>
              </a:spcAft>
              <a:buFont typeface="Symbol"/>
              <a:buNone/>
            </a:pPr>
            <a:r>
              <a:rPr lang="en-US" sz="1200" b="1" dirty="0" smtClean="0">
                <a:effectLst/>
                <a:latin typeface="Arial"/>
                <a:ea typeface="MS Gothic"/>
                <a:cs typeface="Times New Roman"/>
              </a:rPr>
              <a:t>Possible Answers:</a:t>
            </a:r>
          </a:p>
          <a:p>
            <a:pPr marL="342900" marR="0" lvl="0" indent="-342900">
              <a:lnSpc>
                <a:spcPct val="115000"/>
              </a:lnSpc>
              <a:spcBef>
                <a:spcPts val="0"/>
              </a:spcBef>
              <a:spcAft>
                <a:spcPts val="1000"/>
              </a:spcAft>
              <a:buFont typeface="Symbol"/>
              <a:buChar char=""/>
            </a:pPr>
            <a:r>
              <a:rPr lang="en-US" sz="1200" dirty="0" smtClean="0">
                <a:effectLst/>
                <a:latin typeface="Arial"/>
                <a:ea typeface="MS Gothic"/>
                <a:cs typeface="Times New Roman"/>
              </a:rPr>
              <a:t>Through physical and mental challenges one may encounter, it's important to reach out to family and friends as a resource.</a:t>
            </a:r>
            <a:endParaRPr lang="en-US" sz="1200" dirty="0" smtClean="0">
              <a:effectLst/>
              <a:latin typeface="Century Gothic"/>
              <a:ea typeface="MS Gothic"/>
              <a:cs typeface="Times New Roman"/>
            </a:endParaRPr>
          </a:p>
          <a:p>
            <a:pPr marL="342900" marR="0" lvl="0" indent="-342900">
              <a:spcBef>
                <a:spcPts val="500"/>
              </a:spcBef>
              <a:spcAft>
                <a:spcPts val="500"/>
              </a:spcAft>
              <a:buFont typeface="Symbol"/>
              <a:buChar char=""/>
            </a:pPr>
            <a:r>
              <a:rPr lang="en-US" sz="1200" dirty="0" smtClean="0">
                <a:effectLst/>
                <a:latin typeface="Arial"/>
                <a:ea typeface="MS Gothic"/>
                <a:cs typeface="Times New Roman"/>
              </a:rPr>
              <a:t>The road we map out (to push through challenges) may take a different path than what we planned. This doesn't mean we failed; it means we have to be persistent and keep going. We need to show understanding and believe in the path we are taking.</a:t>
            </a:r>
            <a:endParaRPr lang="en-US" sz="1200" dirty="0" smtClean="0">
              <a:effectLst/>
              <a:latin typeface="Century Gothic"/>
              <a:ea typeface="MS Gothic"/>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MS Gothic"/>
                <a:cs typeface="Times New Roman"/>
              </a:rPr>
              <a:t>Courage is challenging your comfort zone and facing your fears.</a:t>
            </a:r>
            <a:endParaRPr lang="en-US" sz="1200" dirty="0" smtClean="0">
              <a:effectLst/>
              <a:latin typeface="Century Gothic"/>
              <a:ea typeface="MS Gothic"/>
              <a:cs typeface="Times New Roman"/>
            </a:endParaRPr>
          </a:p>
          <a:p>
            <a:pPr marL="342900" marR="0" lvl="0" indent="-342900">
              <a:lnSpc>
                <a:spcPct val="115000"/>
              </a:lnSpc>
              <a:spcBef>
                <a:spcPts val="0"/>
              </a:spcBef>
              <a:spcAft>
                <a:spcPts val="1000"/>
              </a:spcAft>
              <a:buFont typeface="Symbol"/>
              <a:buChar char=""/>
            </a:pPr>
            <a:r>
              <a:rPr lang="en-US" sz="1200" dirty="0" smtClean="0">
                <a:effectLst/>
                <a:latin typeface="Arial"/>
                <a:ea typeface="MS Gothic"/>
                <a:cs typeface="Times New Roman"/>
              </a:rPr>
              <a:t>Success is being able to have independence knowing you have laid a foundation. You also have the issue and responsibility of living up to it. </a:t>
            </a:r>
            <a:endParaRPr lang="en-US" sz="1200" dirty="0" smtClean="0">
              <a:effectLst/>
              <a:latin typeface="Century Gothic"/>
              <a:ea typeface="MS Gothic"/>
              <a:cs typeface="Times New Roman"/>
            </a:endParaRP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3</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Possible Answers:</a:t>
            </a:r>
          </a:p>
          <a:p>
            <a:r>
              <a:rPr lang="en-US" dirty="0" smtClean="0"/>
              <a:t>•</a:t>
            </a:r>
            <a:r>
              <a:rPr lang="en-US" baseline="0" dirty="0" smtClean="0"/>
              <a:t>   </a:t>
            </a:r>
            <a:r>
              <a:rPr lang="en-US" dirty="0" smtClean="0"/>
              <a:t>Parents, grandparents, family members.</a:t>
            </a:r>
          </a:p>
          <a:p>
            <a:r>
              <a:rPr lang="en-US" dirty="0" smtClean="0"/>
              <a:t>•</a:t>
            </a:r>
            <a:r>
              <a:rPr lang="en-US" baseline="0" dirty="0" smtClean="0"/>
              <a:t>   </a:t>
            </a:r>
            <a:r>
              <a:rPr lang="en-US" dirty="0" smtClean="0"/>
              <a:t>Internally – within own self.</a:t>
            </a:r>
          </a:p>
          <a:p>
            <a:r>
              <a:rPr lang="en-US" dirty="0" smtClean="0"/>
              <a:t>•</a:t>
            </a:r>
            <a:r>
              <a:rPr lang="en-US" baseline="0" dirty="0" smtClean="0"/>
              <a:t>   </a:t>
            </a:r>
            <a:r>
              <a:rPr lang="en-US" dirty="0" smtClean="0"/>
              <a:t>Co-workers, mentors, supervisors.</a:t>
            </a:r>
          </a:p>
          <a:p>
            <a:r>
              <a:rPr lang="en-US" dirty="0" smtClean="0"/>
              <a:t>•  </a:t>
            </a:r>
            <a:r>
              <a:rPr lang="en-US" baseline="0" dirty="0" smtClean="0"/>
              <a:t> </a:t>
            </a:r>
            <a:r>
              <a:rPr lang="en-US" dirty="0" smtClean="0"/>
              <a:t>I never thought about where my strength comes from.</a:t>
            </a:r>
          </a:p>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4</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US" sz="1200" b="1" dirty="0" smtClean="0">
                <a:effectLst/>
                <a:latin typeface="Arial"/>
                <a:ea typeface="MS Gothic"/>
                <a:cs typeface="Times New Roman"/>
              </a:rPr>
              <a:t>Possible Answers:</a:t>
            </a:r>
            <a:endParaRPr lang="en-US" sz="1200" dirty="0" smtClean="0">
              <a:effectLst/>
              <a:latin typeface="Century Gothic"/>
              <a:ea typeface="MS Gothic"/>
              <a:cs typeface="Times New Roman"/>
            </a:endParaRPr>
          </a:p>
          <a:p>
            <a:pPr marL="742950" marR="0" lvl="1" indent="-285750">
              <a:lnSpc>
                <a:spcPct val="115000"/>
              </a:lnSpc>
              <a:spcBef>
                <a:spcPts val="0"/>
              </a:spcBef>
              <a:spcAft>
                <a:spcPts val="1000"/>
              </a:spcAft>
              <a:buFont typeface="Symbol"/>
              <a:buChar char=""/>
            </a:pPr>
            <a:r>
              <a:rPr lang="en-US" sz="1200" dirty="0" smtClean="0">
                <a:effectLst/>
                <a:latin typeface="Arial"/>
                <a:ea typeface="MS Gothic"/>
                <a:cs typeface="Times New Roman"/>
              </a:rPr>
              <a:t>It takes courage to step in. You may not want to step on someone’s toes or make it seem you know better than them, but it could really help if you have the courage to step in.</a:t>
            </a:r>
            <a:endParaRPr lang="en-US" sz="1200" dirty="0" smtClean="0">
              <a:effectLst/>
              <a:latin typeface="Century Gothic"/>
              <a:ea typeface="MS Gothic"/>
              <a:cs typeface="Times New Roman"/>
            </a:endParaRPr>
          </a:p>
          <a:p>
            <a:pPr marL="742950" marR="0" lvl="1" indent="-285750">
              <a:lnSpc>
                <a:spcPct val="115000"/>
              </a:lnSpc>
              <a:spcBef>
                <a:spcPts val="0"/>
              </a:spcBef>
              <a:spcAft>
                <a:spcPts val="1000"/>
              </a:spcAft>
              <a:buFont typeface="Symbol"/>
              <a:buChar char=""/>
            </a:pPr>
            <a:r>
              <a:rPr lang="en-US" sz="1200" dirty="0" smtClean="0">
                <a:effectLst/>
                <a:latin typeface="Arial"/>
                <a:ea typeface="MS Gothic"/>
                <a:cs typeface="Times New Roman"/>
              </a:rPr>
              <a:t>A person could be offended or put off, but I think in the end, they would realize the person did it because they cared about the person and/or the successful project outcome or with safety, someone’s well-being.</a:t>
            </a:r>
            <a:endParaRPr lang="en-US" sz="1200" dirty="0" smtClean="0">
              <a:effectLst/>
              <a:latin typeface="Century Gothic"/>
              <a:ea typeface="MS Gothic"/>
              <a:cs typeface="Times New Roman"/>
            </a:endParaRPr>
          </a:p>
          <a:p>
            <a:pPr marL="742950" marR="0" lvl="1" indent="-285750">
              <a:lnSpc>
                <a:spcPct val="115000"/>
              </a:lnSpc>
              <a:spcBef>
                <a:spcPts val="0"/>
              </a:spcBef>
              <a:spcAft>
                <a:spcPts val="1000"/>
              </a:spcAft>
              <a:buFont typeface="Symbol"/>
              <a:buChar char=""/>
            </a:pPr>
            <a:r>
              <a:rPr lang="en-US" sz="1200" dirty="0" smtClean="0">
                <a:effectLst/>
                <a:latin typeface="Arial"/>
                <a:ea typeface="MS Gothic"/>
                <a:cs typeface="Times New Roman"/>
              </a:rPr>
              <a:t>If done respectfully by the person stepping in and if the person can be open, it could be a huge win and improve the team overall.</a:t>
            </a:r>
            <a:endParaRPr lang="en-US" sz="1200" dirty="0" smtClean="0">
              <a:effectLst/>
              <a:latin typeface="Century Gothic"/>
              <a:ea typeface="MS Gothic"/>
              <a:cs typeface="Times New Roman"/>
            </a:endParaRPr>
          </a:p>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5</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500"/>
              </a:spcBef>
              <a:spcAft>
                <a:spcPts val="500"/>
              </a:spcAft>
              <a:buFont typeface="Symbol"/>
              <a:buNone/>
            </a:pPr>
            <a:r>
              <a:rPr lang="en-US" sz="1200" b="1" dirty="0" smtClean="0">
                <a:effectLst/>
                <a:latin typeface="Arial"/>
                <a:ea typeface="MS Gothic"/>
                <a:cs typeface="Times New Roman"/>
              </a:rPr>
              <a:t>Possible Answers:</a:t>
            </a:r>
          </a:p>
          <a:p>
            <a:pPr marL="342900" marR="0" lvl="0" indent="-342900">
              <a:spcBef>
                <a:spcPts val="500"/>
              </a:spcBef>
              <a:spcAft>
                <a:spcPts val="500"/>
              </a:spcAft>
              <a:buFont typeface="Symbol"/>
              <a:buChar char=""/>
            </a:pPr>
            <a:r>
              <a:rPr lang="en-US" sz="1200" dirty="0" smtClean="0">
                <a:effectLst/>
                <a:latin typeface="Arial"/>
                <a:ea typeface="MS Gothic"/>
                <a:cs typeface="Times New Roman"/>
              </a:rPr>
              <a:t>By engaging in open dialogue at different levels and developing a shared understanding that inclusion takes commitment and hard work from every member of the team.</a:t>
            </a:r>
            <a:endParaRPr lang="en-US" sz="1200" dirty="0" smtClean="0">
              <a:effectLst/>
              <a:latin typeface="Century Gothic"/>
              <a:ea typeface="MS Gothic"/>
              <a:cs typeface="Times New Roman"/>
            </a:endParaRPr>
          </a:p>
          <a:p>
            <a:pPr marL="342900" marR="0" lvl="0" indent="-342900">
              <a:spcBef>
                <a:spcPts val="500"/>
              </a:spcBef>
              <a:spcAft>
                <a:spcPts val="500"/>
              </a:spcAft>
              <a:buFont typeface="Symbol"/>
              <a:buChar char=""/>
            </a:pPr>
            <a:r>
              <a:rPr lang="en-US" sz="1200" dirty="0" smtClean="0">
                <a:effectLst/>
                <a:latin typeface="Arial"/>
                <a:ea typeface="MS Gothic"/>
                <a:cs typeface="Times New Roman"/>
              </a:rPr>
              <a:t>By bringing different skills, experiences and perspectives to the table.</a:t>
            </a:r>
            <a:endParaRPr lang="en-US" sz="1200" dirty="0" smtClean="0">
              <a:effectLst/>
              <a:latin typeface="Century Gothic"/>
              <a:ea typeface="MS Gothic"/>
              <a:cs typeface="Times New Roman"/>
            </a:endParaRPr>
          </a:p>
          <a:p>
            <a:pPr marL="342900" marR="0" lvl="0" indent="-342900">
              <a:spcBef>
                <a:spcPts val="500"/>
              </a:spcBef>
              <a:spcAft>
                <a:spcPts val="500"/>
              </a:spcAft>
              <a:buFont typeface="Symbol"/>
              <a:buChar char=""/>
            </a:pPr>
            <a:r>
              <a:rPr lang="en-US" sz="1200" dirty="0" smtClean="0">
                <a:effectLst/>
                <a:latin typeface="Arial"/>
                <a:ea typeface="MS Gothic"/>
                <a:cs typeface="Times New Roman"/>
              </a:rPr>
              <a:t>Considering alternative resources to aid inclusion: documents in Braille or large print (large print can be useful for everyone – not just individuals with disabilities).</a:t>
            </a:r>
            <a:endParaRPr lang="en-US" sz="1200" dirty="0" smtClean="0">
              <a:effectLst/>
              <a:latin typeface="Century Gothic"/>
              <a:ea typeface="MS Gothic"/>
              <a:cs typeface="Times New Roman"/>
            </a:endParaRPr>
          </a:p>
          <a:p>
            <a:pPr marL="342900" marR="0" lvl="0" indent="-342900">
              <a:spcBef>
                <a:spcPts val="500"/>
              </a:spcBef>
              <a:spcAft>
                <a:spcPts val="500"/>
              </a:spcAft>
              <a:buFont typeface="Symbol"/>
              <a:buChar char=""/>
            </a:pPr>
            <a:r>
              <a:rPr lang="en-US" sz="1200" dirty="0" smtClean="0">
                <a:effectLst/>
                <a:latin typeface="Arial"/>
                <a:ea typeface="MS Gothic"/>
                <a:cs typeface="Times New Roman"/>
              </a:rPr>
              <a:t>Producing documents (such as flyers or regulations) in several languages. This will improve access and may avoid misunderstandings.  </a:t>
            </a:r>
            <a:endParaRPr lang="en-US" sz="1200" dirty="0" smtClean="0">
              <a:effectLst/>
              <a:latin typeface="Century Gothic"/>
              <a:ea typeface="MS Gothic"/>
              <a:cs typeface="Times New Roman"/>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EAEA31-F340-414F-B00D-C886ED6AA175}" type="slidenum">
              <a:rPr lang="en-US" smtClean="0"/>
              <a:t>6</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Possible Feedback:</a:t>
            </a:r>
          </a:p>
          <a:p>
            <a:r>
              <a:rPr lang="en-US" dirty="0" smtClean="0"/>
              <a:t>•</a:t>
            </a:r>
            <a:r>
              <a:rPr lang="en-US" baseline="0" dirty="0" smtClean="0"/>
              <a:t>   </a:t>
            </a:r>
            <a:r>
              <a:rPr lang="en-US" dirty="0" smtClean="0"/>
              <a:t>Being open to receive and hear what is being said.</a:t>
            </a:r>
          </a:p>
          <a:p>
            <a:r>
              <a:rPr lang="en-US" dirty="0" smtClean="0"/>
              <a:t>•</a:t>
            </a:r>
            <a:r>
              <a:rPr lang="en-US" baseline="0" dirty="0" smtClean="0"/>
              <a:t>   </a:t>
            </a:r>
            <a:r>
              <a:rPr lang="en-US" dirty="0" smtClean="0"/>
              <a:t>Asking for other's perspective and sincerely listen with the intent to understand from their perspective.</a:t>
            </a:r>
          </a:p>
          <a:p>
            <a:r>
              <a:rPr lang="en-US" dirty="0" smtClean="0"/>
              <a:t>•</a:t>
            </a:r>
            <a:r>
              <a:rPr lang="en-US" baseline="0" dirty="0" smtClean="0"/>
              <a:t>   </a:t>
            </a:r>
            <a:r>
              <a:rPr lang="en-US" dirty="0" smtClean="0"/>
              <a:t>Trying to resist the urge to personalize or internalize disagreements. </a:t>
            </a:r>
          </a:p>
          <a:p>
            <a:r>
              <a:rPr lang="en-US" dirty="0" smtClean="0"/>
              <a:t>•</a:t>
            </a:r>
            <a:r>
              <a:rPr lang="en-US" baseline="0" dirty="0" smtClean="0"/>
              <a:t>   </a:t>
            </a:r>
            <a:r>
              <a:rPr lang="en-US" dirty="0" smtClean="0"/>
              <a:t>Being open to constructive feedback from a perspective of learning new ways to do your work. </a:t>
            </a:r>
          </a:p>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7</a:t>
            </a:fld>
            <a:endParaRPr lang="en-US"/>
          </a:p>
        </p:txBody>
      </p:sp>
    </p:spTree>
    <p:extLst>
      <p:ext uri="{BB962C8B-B14F-4D97-AF65-F5344CB8AC3E}">
        <p14:creationId xmlns:p14="http://schemas.microsoft.com/office/powerpoint/2010/main" val="41852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AEA31-F340-414F-B00D-C886ED6AA175}" type="slidenum">
              <a:rPr lang="en-US" smtClean="0"/>
              <a:t>8</a:t>
            </a:fld>
            <a:endParaRPr lang="en-US"/>
          </a:p>
        </p:txBody>
      </p:sp>
    </p:spTree>
    <p:extLst>
      <p:ext uri="{BB962C8B-B14F-4D97-AF65-F5344CB8AC3E}">
        <p14:creationId xmlns:p14="http://schemas.microsoft.com/office/powerpoint/2010/main" val="3589152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iscussionLayou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4398909"/>
            <a:ext cx="9144000" cy="602265"/>
          </a:xfrm>
          <a:prstGeom prst="rect">
            <a:avLst/>
          </a:prstGeom>
        </p:spPr>
        <p:txBody>
          <a:bodyPr/>
          <a:lstStyle>
            <a:lvl1pPr>
              <a:defRPr sz="3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5638800"/>
            <a:ext cx="9144000" cy="667407"/>
          </a:xfrm>
          <a:prstGeom prst="rect">
            <a:avLst/>
          </a:prstGeom>
        </p:spPr>
        <p:txBody>
          <a:bodyPr/>
          <a:lstStyle>
            <a:lvl1pPr marL="0" indent="0" algn="ctr">
              <a:buNone/>
              <a:defRPr sz="3000" b="0" i="0">
                <a:solidFill>
                  <a:schemeClr val="accent5">
                    <a:lumMod val="60000"/>
                    <a:lumOff val="40000"/>
                  </a:schemeClr>
                </a:solidFill>
                <a:latin typeface="R Frutiger Roman"/>
                <a:cs typeface="R Frutiger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2112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iscussionLayou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lumMod val="95000"/>
                  </a:schemeClr>
                </a:solidFill>
                <a:latin typeface="R Frutiger Roman"/>
                <a:cs typeface="R Frutiger Roman"/>
              </a:defRPr>
            </a:lvl1pPr>
          </a:lstStyle>
          <a:p>
            <a:fld id="{2A351D23-3643-1743-8E2C-3D39F622DBBF}" type="datetimeFigureOut">
              <a:rPr lang="en-US" smtClean="0"/>
              <a:pPr/>
              <a:t>04/04/2017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842608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9" descr="DiscussionLayout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accent5">
                    <a:lumMod val="40000"/>
                    <a:lumOff val="60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bg1"/>
                </a:solidFill>
                <a:latin typeface="R Frutiger Roman"/>
                <a:cs typeface="R Frutiger Roman"/>
              </a:defRPr>
            </a:lvl1pPr>
            <a:lvl2pPr>
              <a:defRPr b="0" i="0">
                <a:solidFill>
                  <a:schemeClr val="bg1"/>
                </a:solidFill>
                <a:latin typeface="R Frutiger Roman"/>
                <a:cs typeface="R Frutiger Roman"/>
              </a:defRPr>
            </a:lvl2pPr>
            <a:lvl3pPr>
              <a:defRPr b="0" i="0">
                <a:solidFill>
                  <a:schemeClr val="bg1"/>
                </a:solidFill>
                <a:latin typeface="R Frutiger Roman"/>
                <a:cs typeface="R Frutiger Roman"/>
              </a:defRPr>
            </a:lvl3pPr>
            <a:lvl4pPr>
              <a:defRPr b="0" i="0">
                <a:solidFill>
                  <a:schemeClr val="bg1"/>
                </a:solidFill>
                <a:latin typeface="R Frutiger Roman"/>
                <a:cs typeface="R Frutiger Roman"/>
              </a:defRPr>
            </a:lvl4pPr>
            <a:lvl5pPr>
              <a:defRPr b="0" i="0">
                <a:solidFill>
                  <a:schemeClr val="bg1"/>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04/04/2017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98621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 name="Picture 7" descr="DiscussionLayou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04/04/2017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335919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DiscussionLayou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04/04/2017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329889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descr="DiscussionLayou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bg1"/>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bg1"/>
                </a:solidFill>
                <a:latin typeface="R Frutiger Roman"/>
                <a:cs typeface="R Frutiger Roman"/>
              </a:defRPr>
            </a:lvl1pPr>
          </a:lstStyle>
          <a:p>
            <a:fld id="{2A351D23-3643-1743-8E2C-3D39F622DBBF}" type="datetimeFigureOut">
              <a:rPr lang="en-US" smtClean="0"/>
              <a:pPr/>
              <a:t>04/04/2017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bg1"/>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88903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descr="DiscussionLayout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700690"/>
            <a:ext cx="8229600" cy="716948"/>
          </a:xfrm>
          <a:prstGeom prst="rect">
            <a:avLst/>
          </a:prstGeom>
        </p:spPr>
        <p:txBody>
          <a:bodyPr/>
          <a:lstStyle>
            <a:lvl1pPr>
              <a:defRPr sz="4000" b="0" i="0">
                <a:solidFill>
                  <a:schemeClr val="tx1">
                    <a:lumMod val="75000"/>
                    <a:lumOff val="25000"/>
                  </a:schemeClr>
                </a:solidFill>
                <a:latin typeface="R Frutiger Roman"/>
                <a:cs typeface="R Frutiger Roman"/>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45862"/>
            <a:ext cx="8229600" cy="3980301"/>
          </a:xfrm>
          <a:prstGeom prst="rect">
            <a:avLst/>
          </a:prstGeom>
        </p:spPr>
        <p:txBody>
          <a:bodyPr/>
          <a:lstStyle>
            <a:lvl1pPr>
              <a:defRPr b="0" i="0">
                <a:solidFill>
                  <a:schemeClr val="tx1">
                    <a:lumMod val="75000"/>
                    <a:lumOff val="25000"/>
                  </a:schemeClr>
                </a:solidFill>
                <a:latin typeface="R Frutiger Roman"/>
                <a:cs typeface="R Frutiger Roman"/>
              </a:defRPr>
            </a:lvl1pPr>
            <a:lvl2pPr>
              <a:defRPr b="0" i="0">
                <a:solidFill>
                  <a:schemeClr val="tx1">
                    <a:lumMod val="75000"/>
                    <a:lumOff val="25000"/>
                  </a:schemeClr>
                </a:solidFill>
                <a:latin typeface="R Frutiger Roman"/>
                <a:cs typeface="R Frutiger Roman"/>
              </a:defRPr>
            </a:lvl2pPr>
            <a:lvl3pPr>
              <a:defRPr b="0" i="0">
                <a:solidFill>
                  <a:schemeClr val="tx1">
                    <a:lumMod val="75000"/>
                    <a:lumOff val="25000"/>
                  </a:schemeClr>
                </a:solidFill>
                <a:latin typeface="R Frutiger Roman"/>
                <a:cs typeface="R Frutiger Roman"/>
              </a:defRPr>
            </a:lvl3pPr>
            <a:lvl4pPr>
              <a:defRPr b="0" i="0">
                <a:solidFill>
                  <a:schemeClr val="tx1">
                    <a:lumMod val="75000"/>
                    <a:lumOff val="25000"/>
                  </a:schemeClr>
                </a:solidFill>
                <a:latin typeface="R Frutiger Roman"/>
                <a:cs typeface="R Frutiger Roman"/>
              </a:defRPr>
            </a:lvl4pPr>
            <a:lvl5pPr>
              <a:defRPr b="0" i="0">
                <a:solidFill>
                  <a:schemeClr val="tx1">
                    <a:lumMod val="75000"/>
                    <a:lumOff val="25000"/>
                  </a:schemeClr>
                </a:solidFill>
                <a:latin typeface="R Frutiger Roman"/>
                <a:cs typeface="R Frutiger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accent5">
                    <a:lumMod val="60000"/>
                    <a:lumOff val="40000"/>
                  </a:schemeClr>
                </a:solidFill>
                <a:latin typeface="R Frutiger Roman"/>
                <a:cs typeface="R Frutiger Roman"/>
              </a:defRPr>
            </a:lvl1pPr>
          </a:lstStyle>
          <a:p>
            <a:fld id="{2A351D23-3643-1743-8E2C-3D39F622DBBF}" type="datetimeFigureOut">
              <a:rPr lang="en-US" smtClean="0"/>
              <a:pPr/>
              <a:t>04/04/2017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a:solidFill>
                  <a:schemeClr val="accent5">
                    <a:lumMod val="60000"/>
                    <a:lumOff val="40000"/>
                  </a:schemeClr>
                </a:solidFill>
                <a:latin typeface="R Frutiger Roman"/>
                <a:cs typeface="R Frutiger Roma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accent5">
                    <a:lumMod val="60000"/>
                    <a:lumOff val="40000"/>
                  </a:schemeClr>
                </a:solidFill>
                <a:latin typeface="R Frutiger Roman"/>
                <a:cs typeface="R Frutiger Roman"/>
              </a:defRPr>
            </a:lvl1pPr>
          </a:lstStyle>
          <a:p>
            <a:fld id="{21ACC0A8-557F-FC4F-A9F8-F337DF6D2A0F}" type="slidenum">
              <a:rPr lang="en-US" smtClean="0"/>
              <a:pPr/>
              <a:t>‹#›</a:t>
            </a:fld>
            <a:endParaRPr lang="en-US" dirty="0"/>
          </a:p>
        </p:txBody>
      </p:sp>
    </p:spTree>
    <p:extLst>
      <p:ext uri="{BB962C8B-B14F-4D97-AF65-F5344CB8AC3E}">
        <p14:creationId xmlns:p14="http://schemas.microsoft.com/office/powerpoint/2010/main" val="291320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55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4" r:id="rId4"/>
    <p:sldLayoutId id="2147483661" r:id="rId5"/>
    <p:sldLayoutId id="2147483662" r:id="rId6"/>
    <p:sldLayoutId id="214748366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Q92756\AppData\Local\Microsoft\Windows\Temporary Internet Files\Content.Outlook\IFW0YYXH\Jackie Joyner Kerse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54908"/>
            <a:ext cx="9144000" cy="5511114"/>
          </a:xfrm>
          <a:prstGeom prst="rect">
            <a:avLst/>
          </a:prstGeom>
          <a:noFill/>
          <a:ln w="38100">
            <a:solidFill>
              <a:schemeClr val="tx2">
                <a:lumMod val="60000"/>
                <a:lumOff val="40000"/>
              </a:schemeClr>
            </a:solidFill>
          </a:ln>
          <a:extLst/>
        </p:spPr>
      </p:pic>
    </p:spTree>
    <p:extLst>
      <p:ext uri="{BB962C8B-B14F-4D97-AF65-F5344CB8AC3E}">
        <p14:creationId xmlns:p14="http://schemas.microsoft.com/office/powerpoint/2010/main" val="2590735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a:xfrm>
            <a:off x="457200" y="1960511"/>
            <a:ext cx="8229600" cy="3980301"/>
          </a:xfrm>
        </p:spPr>
        <p:txBody>
          <a:bodyPr/>
          <a:lstStyle/>
          <a:p>
            <a:r>
              <a:rPr lang="en-US" sz="2400" dirty="0" smtClean="0">
                <a:latin typeface="Arial" panose="020B0604020202020204" pitchFamily="34" charset="0"/>
                <a:cs typeface="Arial" panose="020B0604020202020204" pitchFamily="34" charset="0"/>
              </a:rPr>
              <a:t>Overcoming </a:t>
            </a:r>
            <a:r>
              <a:rPr lang="en-US" sz="2400" dirty="0">
                <a:latin typeface="Arial" panose="020B0604020202020204" pitchFamily="34" charset="0"/>
                <a:cs typeface="Arial" panose="020B0604020202020204" pitchFamily="34" charset="0"/>
              </a:rPr>
              <a:t>adversity to accomplish something worthwhile </a:t>
            </a:r>
          </a:p>
          <a:p>
            <a:r>
              <a:rPr lang="en-US" sz="2400" dirty="0" smtClean="0">
                <a:latin typeface="Arial" panose="020B0604020202020204" pitchFamily="34" charset="0"/>
                <a:cs typeface="Arial" panose="020B0604020202020204" pitchFamily="34" charset="0"/>
              </a:rPr>
              <a:t>Understanding </a:t>
            </a:r>
            <a:r>
              <a:rPr lang="en-US" sz="2400" dirty="0">
                <a:latin typeface="Arial" panose="020B0604020202020204" pitchFamily="34" charset="0"/>
                <a:cs typeface="Arial" panose="020B0604020202020204" pitchFamily="34" charset="0"/>
              </a:rPr>
              <a:t>where we get our source of strength</a:t>
            </a:r>
          </a:p>
          <a:p>
            <a:r>
              <a:rPr lang="en-US" sz="2400" dirty="0" smtClean="0">
                <a:latin typeface="Arial" panose="020B0604020202020204" pitchFamily="34" charset="0"/>
                <a:cs typeface="Arial" panose="020B0604020202020204" pitchFamily="34" charset="0"/>
              </a:rPr>
              <a:t>Understanding </a:t>
            </a:r>
            <a:r>
              <a:rPr lang="en-US" sz="2400" dirty="0">
                <a:latin typeface="Arial" panose="020B0604020202020204" pitchFamily="34" charset="0"/>
                <a:cs typeface="Arial" panose="020B0604020202020204" pitchFamily="34" charset="0"/>
              </a:rPr>
              <a:t>how we see courage in ourselves versus how others may see courage in us</a:t>
            </a:r>
          </a:p>
          <a:p>
            <a:r>
              <a:rPr lang="en-US" sz="2400" dirty="0" smtClean="0">
                <a:latin typeface="Arial" panose="020B0604020202020204" pitchFamily="34" charset="0"/>
                <a:cs typeface="Arial" panose="020B0604020202020204" pitchFamily="34" charset="0"/>
              </a:rPr>
              <a:t>Understanding </a:t>
            </a:r>
            <a:r>
              <a:rPr lang="en-US" sz="2400" dirty="0">
                <a:latin typeface="Arial" panose="020B0604020202020204" pitchFamily="34" charset="0"/>
                <a:cs typeface="Arial" panose="020B0604020202020204" pitchFamily="34" charset="0"/>
              </a:rPr>
              <a:t>the value of diversity in teamwork</a:t>
            </a:r>
          </a:p>
          <a:p>
            <a:pPr marL="0" indent="0">
              <a:buNone/>
            </a:pPr>
            <a:endParaRPr lang="en-US" dirty="0"/>
          </a:p>
        </p:txBody>
      </p:sp>
    </p:spTree>
    <p:extLst>
      <p:ext uri="{BB962C8B-B14F-4D97-AF65-F5344CB8AC3E}">
        <p14:creationId xmlns:p14="http://schemas.microsoft.com/office/powerpoint/2010/main" val="2446116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1 </a:t>
            </a:r>
            <a:endParaRPr lang="en-US" dirty="0"/>
          </a:p>
        </p:txBody>
      </p:sp>
      <p:sp>
        <p:nvSpPr>
          <p:cNvPr id="3" name="Content Placeholder 2"/>
          <p:cNvSpPr>
            <a:spLocks noGrp="1"/>
          </p:cNvSpPr>
          <p:nvPr>
            <p:ph idx="1"/>
          </p:nvPr>
        </p:nvSpPr>
        <p:spPr/>
        <p:txBody>
          <a:bodyPr/>
          <a:lstStyle/>
          <a:p>
            <a:pPr marL="0" lvl="0" indent="0" algn="ctr">
              <a:buNone/>
            </a:pPr>
            <a:r>
              <a:rPr lang="en-US" dirty="0" smtClean="0"/>
              <a:t>What </a:t>
            </a:r>
            <a:r>
              <a:rPr lang="en-US" dirty="0"/>
              <a:t>were some of the messages Jackie shared?</a:t>
            </a:r>
          </a:p>
        </p:txBody>
      </p:sp>
    </p:spTree>
    <p:extLst>
      <p:ext uri="{BB962C8B-B14F-4D97-AF65-F5344CB8AC3E}">
        <p14:creationId xmlns:p14="http://schemas.microsoft.com/office/powerpoint/2010/main" val="2815384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2 </a:t>
            </a:r>
            <a:endParaRPr lang="en-US" dirty="0"/>
          </a:p>
        </p:txBody>
      </p:sp>
      <p:sp>
        <p:nvSpPr>
          <p:cNvPr id="3" name="Content Placeholder 2"/>
          <p:cNvSpPr>
            <a:spLocks noGrp="1"/>
          </p:cNvSpPr>
          <p:nvPr>
            <p:ph idx="1"/>
          </p:nvPr>
        </p:nvSpPr>
        <p:spPr/>
        <p:txBody>
          <a:bodyPr/>
          <a:lstStyle/>
          <a:p>
            <a:pPr marL="0" indent="0">
              <a:buNone/>
            </a:pPr>
            <a:r>
              <a:rPr lang="en-US" dirty="0" smtClean="0"/>
              <a:t>A </a:t>
            </a:r>
            <a:r>
              <a:rPr lang="en-US" dirty="0"/>
              <a:t>person’s source of strength can come from many places. </a:t>
            </a:r>
            <a:endParaRPr lang="en-US" dirty="0" smtClean="0"/>
          </a:p>
          <a:p>
            <a:pPr marL="0" indent="0">
              <a:buNone/>
            </a:pPr>
            <a:endParaRPr lang="en-US" dirty="0"/>
          </a:p>
          <a:p>
            <a:pPr marL="0" indent="0" algn="ctr">
              <a:buNone/>
            </a:pPr>
            <a:r>
              <a:rPr lang="en-US" dirty="0" smtClean="0"/>
              <a:t>Where </a:t>
            </a:r>
            <a:r>
              <a:rPr lang="en-US" dirty="0"/>
              <a:t>do you think you get your strength?</a:t>
            </a:r>
          </a:p>
        </p:txBody>
      </p:sp>
    </p:spTree>
    <p:extLst>
      <p:ext uri="{BB962C8B-B14F-4D97-AF65-F5344CB8AC3E}">
        <p14:creationId xmlns:p14="http://schemas.microsoft.com/office/powerpoint/2010/main" val="2308463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3 </a:t>
            </a:r>
            <a:endParaRPr lang="en-US" dirty="0"/>
          </a:p>
        </p:txBody>
      </p:sp>
      <p:sp>
        <p:nvSpPr>
          <p:cNvPr id="3" name="Content Placeholder 2"/>
          <p:cNvSpPr>
            <a:spLocks noGrp="1"/>
          </p:cNvSpPr>
          <p:nvPr>
            <p:ph idx="1"/>
          </p:nvPr>
        </p:nvSpPr>
        <p:spPr>
          <a:xfrm>
            <a:off x="457200" y="1878738"/>
            <a:ext cx="8229600" cy="3980301"/>
          </a:xfrm>
        </p:spPr>
        <p:txBody>
          <a:bodyPr/>
          <a:lstStyle/>
          <a:p>
            <a:pPr marL="0" lvl="0" indent="0">
              <a:buNone/>
            </a:pPr>
            <a:r>
              <a:rPr lang="en-US" sz="2400" dirty="0" smtClean="0"/>
              <a:t>It </a:t>
            </a:r>
            <a:r>
              <a:rPr lang="en-US" sz="2400" dirty="0"/>
              <a:t>takes strength and courage to step up as a leader. Jackie said she has never been afraid to speak up or step in when someone was going down the wrong path. </a:t>
            </a:r>
            <a:endParaRPr lang="en-US" sz="2400" dirty="0" smtClean="0"/>
          </a:p>
          <a:p>
            <a:pPr marL="0" lvl="0" indent="0">
              <a:buNone/>
            </a:pPr>
            <a:endParaRPr lang="en-US" sz="2400" dirty="0"/>
          </a:p>
          <a:p>
            <a:pPr marL="0" lvl="0" indent="0" algn="ctr">
              <a:buNone/>
            </a:pPr>
            <a:r>
              <a:rPr lang="en-US" sz="2400" dirty="0" smtClean="0"/>
              <a:t>Have </a:t>
            </a:r>
            <a:r>
              <a:rPr lang="en-US" sz="2400" dirty="0"/>
              <a:t>you ever stepped in to help someone at work “not to go down a wrong path” or has someone done this for you? </a:t>
            </a:r>
            <a:endParaRPr lang="en-US" sz="2400" dirty="0" smtClean="0"/>
          </a:p>
          <a:p>
            <a:pPr marL="0" lvl="0" indent="0" algn="ctr">
              <a:buNone/>
            </a:pPr>
            <a:endParaRPr lang="en-US" sz="2400" dirty="0"/>
          </a:p>
          <a:p>
            <a:pPr marL="0" lvl="0" indent="0" algn="ctr">
              <a:buNone/>
            </a:pPr>
            <a:r>
              <a:rPr lang="en-US" sz="2400" dirty="0" smtClean="0"/>
              <a:t>How </a:t>
            </a:r>
            <a:r>
              <a:rPr lang="en-US" sz="2400" dirty="0"/>
              <a:t>did it make you feel? </a:t>
            </a:r>
            <a:endParaRPr lang="en-US" sz="2400" dirty="0" smtClean="0"/>
          </a:p>
          <a:p>
            <a:pPr marL="0" lvl="0" indent="0" algn="ctr">
              <a:buNone/>
            </a:pPr>
            <a:endParaRPr lang="en-US" sz="2400" dirty="0"/>
          </a:p>
          <a:p>
            <a:pPr marL="0" lvl="0" indent="0" algn="ctr">
              <a:buNone/>
            </a:pPr>
            <a:r>
              <a:rPr lang="en-US" sz="2400" dirty="0" smtClean="0"/>
              <a:t>What </a:t>
            </a:r>
            <a:r>
              <a:rPr lang="en-US" sz="2400" dirty="0"/>
              <a:t>impact do you think it had on results?</a:t>
            </a:r>
          </a:p>
        </p:txBody>
      </p:sp>
    </p:spTree>
    <p:extLst>
      <p:ext uri="{BB962C8B-B14F-4D97-AF65-F5344CB8AC3E}">
        <p14:creationId xmlns:p14="http://schemas.microsoft.com/office/powerpoint/2010/main" val="2690773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4 </a:t>
            </a:r>
            <a:endParaRPr lang="en-US" dirty="0"/>
          </a:p>
        </p:txBody>
      </p:sp>
      <p:sp>
        <p:nvSpPr>
          <p:cNvPr id="3" name="Content Placeholder 2"/>
          <p:cNvSpPr>
            <a:spLocks noGrp="1"/>
          </p:cNvSpPr>
          <p:nvPr>
            <p:ph idx="1"/>
          </p:nvPr>
        </p:nvSpPr>
        <p:spPr/>
        <p:txBody>
          <a:bodyPr/>
          <a:lstStyle/>
          <a:p>
            <a:pPr marL="0" indent="0">
              <a:buNone/>
            </a:pPr>
            <a:r>
              <a:rPr lang="en-US" dirty="0" smtClean="0"/>
              <a:t>It </a:t>
            </a:r>
            <a:r>
              <a:rPr lang="en-US" dirty="0"/>
              <a:t>takes courage to include others who you are not familiar or comfortable with. </a:t>
            </a:r>
            <a:endParaRPr lang="en-US" dirty="0" smtClean="0"/>
          </a:p>
          <a:p>
            <a:pPr marL="0" indent="0">
              <a:buNone/>
            </a:pPr>
            <a:endParaRPr lang="en-US" dirty="0"/>
          </a:p>
          <a:p>
            <a:pPr marL="0" indent="0" algn="ctr">
              <a:buNone/>
            </a:pPr>
            <a:r>
              <a:rPr lang="en-US" dirty="0" smtClean="0"/>
              <a:t>Can </a:t>
            </a:r>
            <a:r>
              <a:rPr lang="en-US" dirty="0"/>
              <a:t>you give an example of how being inclusive has improved your work team, your department, or our organization?</a:t>
            </a:r>
          </a:p>
        </p:txBody>
      </p:sp>
    </p:spTree>
    <p:extLst>
      <p:ext uri="{BB962C8B-B14F-4D97-AF65-F5344CB8AC3E}">
        <p14:creationId xmlns:p14="http://schemas.microsoft.com/office/powerpoint/2010/main" val="652229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 5 </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video referenced how companies could prosper when team members work together and listen to one another. </a:t>
            </a:r>
            <a:endParaRPr lang="en-US" dirty="0" smtClean="0"/>
          </a:p>
          <a:p>
            <a:pPr marL="0" indent="0">
              <a:buNone/>
            </a:pPr>
            <a:endParaRPr lang="en-US" dirty="0"/>
          </a:p>
          <a:p>
            <a:pPr marL="0" indent="0" algn="ctr">
              <a:buNone/>
            </a:pPr>
            <a:r>
              <a:rPr lang="en-US" dirty="0" smtClean="0"/>
              <a:t>What </a:t>
            </a:r>
            <a:r>
              <a:rPr lang="en-US" dirty="0"/>
              <a:t>could each of us do to improve our ability to work together?</a:t>
            </a:r>
          </a:p>
        </p:txBody>
      </p:sp>
    </p:spTree>
    <p:extLst>
      <p:ext uri="{BB962C8B-B14F-4D97-AF65-F5344CB8AC3E}">
        <p14:creationId xmlns:p14="http://schemas.microsoft.com/office/powerpoint/2010/main" val="3277012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Objectives</a:t>
            </a:r>
            <a:endParaRPr lang="en-US" dirty="0"/>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Overcoming </a:t>
            </a:r>
            <a:r>
              <a:rPr lang="en-US" sz="2400" dirty="0">
                <a:latin typeface="Arial" panose="020B0604020202020204" pitchFamily="34" charset="0"/>
                <a:cs typeface="Arial" panose="020B0604020202020204" pitchFamily="34" charset="0"/>
              </a:rPr>
              <a:t>adversity to accomplish something worthwhile </a:t>
            </a:r>
          </a:p>
          <a:p>
            <a:r>
              <a:rPr lang="en-US" sz="2400" dirty="0" smtClean="0">
                <a:latin typeface="Arial" panose="020B0604020202020204" pitchFamily="34" charset="0"/>
                <a:cs typeface="Arial" panose="020B0604020202020204" pitchFamily="34" charset="0"/>
              </a:rPr>
              <a:t>Understanding </a:t>
            </a:r>
            <a:r>
              <a:rPr lang="en-US" sz="2400" dirty="0">
                <a:latin typeface="Arial" panose="020B0604020202020204" pitchFamily="34" charset="0"/>
                <a:cs typeface="Arial" panose="020B0604020202020204" pitchFamily="34" charset="0"/>
              </a:rPr>
              <a:t>where we get our source of strength</a:t>
            </a:r>
          </a:p>
          <a:p>
            <a:r>
              <a:rPr lang="en-US" sz="2400" dirty="0" smtClean="0">
                <a:latin typeface="Arial" panose="020B0604020202020204" pitchFamily="34" charset="0"/>
                <a:cs typeface="Arial" panose="020B0604020202020204" pitchFamily="34" charset="0"/>
              </a:rPr>
              <a:t>Understanding </a:t>
            </a:r>
            <a:r>
              <a:rPr lang="en-US" sz="2400" dirty="0">
                <a:latin typeface="Arial" panose="020B0604020202020204" pitchFamily="34" charset="0"/>
                <a:cs typeface="Arial" panose="020B0604020202020204" pitchFamily="34" charset="0"/>
              </a:rPr>
              <a:t>how we see courage in ourselves versus how others may see courage in us</a:t>
            </a:r>
          </a:p>
          <a:p>
            <a:r>
              <a:rPr lang="en-US" sz="2400" dirty="0" smtClean="0">
                <a:latin typeface="Arial" panose="020B0604020202020204" pitchFamily="34" charset="0"/>
                <a:cs typeface="Arial" panose="020B0604020202020204" pitchFamily="34" charset="0"/>
              </a:rPr>
              <a:t>Understanding </a:t>
            </a:r>
            <a:r>
              <a:rPr lang="en-US" sz="2400" dirty="0">
                <a:latin typeface="Arial" panose="020B0604020202020204" pitchFamily="34" charset="0"/>
                <a:cs typeface="Arial" panose="020B0604020202020204" pitchFamily="34" charset="0"/>
              </a:rPr>
              <a:t>the value of diversity in teamwork</a:t>
            </a:r>
          </a:p>
          <a:p>
            <a:pPr marL="0" indent="0">
              <a:buNone/>
            </a:pPr>
            <a:endParaRPr lang="en-US" dirty="0"/>
          </a:p>
        </p:txBody>
      </p:sp>
    </p:spTree>
    <p:extLst>
      <p:ext uri="{BB962C8B-B14F-4D97-AF65-F5344CB8AC3E}">
        <p14:creationId xmlns:p14="http://schemas.microsoft.com/office/powerpoint/2010/main" val="2503911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23687"/>
            <a:ext cx="8229600" cy="1036249"/>
          </a:xfrm>
        </p:spPr>
        <p:txBody>
          <a:bodyPr/>
          <a:lstStyle/>
          <a:p>
            <a:pPr marL="0" indent="0" algn="ctr">
              <a:buNone/>
            </a:pPr>
            <a:r>
              <a:rPr lang="en-US" dirty="0" smtClean="0"/>
              <a:t>Thank you for participating!</a:t>
            </a:r>
            <a:endParaRPr lang="en-US" dirty="0"/>
          </a:p>
        </p:txBody>
      </p:sp>
    </p:spTree>
    <p:extLst>
      <p:ext uri="{BB962C8B-B14F-4D97-AF65-F5344CB8AC3E}">
        <p14:creationId xmlns:p14="http://schemas.microsoft.com/office/powerpoint/2010/main" val="1808273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695</Words>
  <Application>Microsoft Office PowerPoint</Application>
  <PresentationFormat>On-screen Show (4:3)</PresentationFormat>
  <Paragraphs>65</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Objectives</vt:lpstr>
      <vt:lpstr>Discussion Question 1 </vt:lpstr>
      <vt:lpstr>Discussion Question 2 </vt:lpstr>
      <vt:lpstr>Discussion Question 3 </vt:lpstr>
      <vt:lpstr>Discussion Question 4 </vt:lpstr>
      <vt:lpstr>Discussion Question 5 </vt:lpstr>
      <vt:lpstr>Objectives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Weis</dc:creator>
  <cp:lastModifiedBy>e47424</cp:lastModifiedBy>
  <cp:revision>25</cp:revision>
  <dcterms:created xsi:type="dcterms:W3CDTF">2015-10-16T19:34:36Z</dcterms:created>
  <dcterms:modified xsi:type="dcterms:W3CDTF">2017-04-04T14:14:56Z</dcterms:modified>
</cp:coreProperties>
</file>