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1" r:id="rId2"/>
    <p:sldId id="257" r:id="rId3"/>
    <p:sldId id="259" r:id="rId4"/>
    <p:sldId id="260" r:id="rId5"/>
    <p:sldId id="262" r:id="rId6"/>
    <p:sldId id="263"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0" autoAdjust="0"/>
  </p:normalViewPr>
  <p:slideViewPr>
    <p:cSldViewPr snapToGrid="0" snapToObjects="1">
      <p:cViewPr varScale="1">
        <p:scale>
          <a:sx n="93" d="100"/>
          <a:sy n="93"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43DB-53AE-4D02-8271-25382132D3B9}" type="datetimeFigureOut">
              <a:rPr lang="en-US" smtClean="0"/>
              <a:t>06/28/2018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EA31-F340-414F-B00D-C886ED6AA175}" type="slidenum">
              <a:rPr lang="en-US" smtClean="0"/>
              <a:t>‹#›</a:t>
            </a:fld>
            <a:endParaRPr lang="en-US"/>
          </a:p>
        </p:txBody>
      </p:sp>
    </p:spTree>
    <p:extLst>
      <p:ext uri="{BB962C8B-B14F-4D97-AF65-F5344CB8AC3E}">
        <p14:creationId xmlns:p14="http://schemas.microsoft.com/office/powerpoint/2010/main" val="2149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1</a:t>
            </a:fld>
            <a:endParaRPr lang="en-US"/>
          </a:p>
        </p:txBody>
      </p:sp>
    </p:spTree>
    <p:extLst>
      <p:ext uri="{BB962C8B-B14F-4D97-AF65-F5344CB8AC3E}">
        <p14:creationId xmlns:p14="http://schemas.microsoft.com/office/powerpoint/2010/main" val="39184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2</a:t>
            </a:fld>
            <a:endParaRPr lang="en-US"/>
          </a:p>
        </p:txBody>
      </p:sp>
    </p:spTree>
    <p:extLst>
      <p:ext uri="{BB962C8B-B14F-4D97-AF65-F5344CB8AC3E}">
        <p14:creationId xmlns:p14="http://schemas.microsoft.com/office/powerpoint/2010/main" val="361347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a:t>
            </a:r>
            <a:r>
              <a:rPr lang="en-US" sz="1200" b="1" baseline="0" dirty="0" smtClean="0">
                <a:effectLst/>
                <a:latin typeface="Arial"/>
                <a:ea typeface="MS Gothic"/>
                <a:cs typeface="Times New Roman"/>
              </a:rPr>
              <a:t> Answers:</a:t>
            </a:r>
            <a:endParaRPr lang="en-US" sz="1200" b="1" dirty="0" smtClean="0">
              <a:effectLst/>
              <a:latin typeface="Arial"/>
              <a:ea typeface="MS Gothic"/>
              <a:cs typeface="Times New Roman"/>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takes courage to be true to who you are – may not fit in, but it doesn’t mean you should give up.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Perseverance – it takes courage and hard work to stick to what you believe is right for you.</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Stepping up to a higher level of awareness is essential if we want to change our communities. But doing so requires really SEEING and QUESTIONING the status quo rather than accepting ‘the way things are’.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we have a negative experience we can be scarred by it and pass it on, or we can learn from it and help bring about positive change. Either path we choose changes us, and affects our team, organization, or community.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3</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Sometimes, we must ‘act’ as though we have more courage than we really do…in order to find the courage we need. To </a:t>
            </a:r>
            <a:r>
              <a:rPr lang="en-US" sz="1200" i="1" kern="1200" dirty="0" smtClean="0">
                <a:solidFill>
                  <a:schemeClr val="tx1"/>
                </a:solidFill>
                <a:effectLst/>
                <a:latin typeface="+mn-lt"/>
                <a:ea typeface="+mn-ea"/>
                <a:cs typeface="+mn-cs"/>
              </a:rPr>
              <a:t>act</a:t>
            </a:r>
            <a:r>
              <a:rPr lang="en-US" sz="1200" kern="1200" dirty="0" smtClean="0">
                <a:solidFill>
                  <a:schemeClr val="tx1"/>
                </a:solidFill>
                <a:effectLst/>
                <a:latin typeface="+mn-lt"/>
                <a:ea typeface="+mn-ea"/>
                <a:cs typeface="+mn-cs"/>
              </a:rPr>
              <a:t> like the person we want to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Admitting - and overcoming – the initial fear and doubt are essential first steps in meeting any challenge.</a:t>
            </a: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4</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Acknowledge our fears and get comfortable with being uncomfortable. When we feel uncomfortable, there is an opportunity for personal growth.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Rather than ‘blaming’ or avoiding groups different from our own, we can reach out and connect with them.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Although we may not see ourselves as heroes or being able to ‘</a:t>
            </a:r>
            <a:r>
              <a:rPr lang="en-US" sz="1200" i="1" kern="1200" dirty="0" smtClean="0">
                <a:solidFill>
                  <a:schemeClr val="tx1"/>
                </a:solidFill>
                <a:effectLst/>
                <a:latin typeface="+mn-lt"/>
                <a:ea typeface="+mn-ea"/>
                <a:cs typeface="+mn-cs"/>
              </a:rPr>
              <a:t>make big changes in the world</a:t>
            </a:r>
            <a:r>
              <a:rPr lang="en-US" sz="1200" kern="1200" dirty="0" smtClean="0">
                <a:solidFill>
                  <a:schemeClr val="tx1"/>
                </a:solidFill>
                <a:effectLst/>
                <a:latin typeface="+mn-lt"/>
                <a:ea typeface="+mn-ea"/>
                <a:cs typeface="+mn-cs"/>
              </a:rPr>
              <a:t>’, we can make an impact in our homes, our offices, our communities where positive change starts.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5</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action that requires us to overcome our initial fear of failure - or rejection- of doing the wrong thing. </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Join one of Ameren's Employee Resource Groups (ERGs). ERGs not only promote diverse thinking but also improve employee engagement and retention. ERG members can assist with innovating on a particular topic relevant to my department.  </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Offer a variety of communication mediums as options to encourage collaboration among co-workers. Everyone has a preferred method in which they're most comfortable interacting with others and expressing their ideas. To gain a greater diversity of ideas from co-workers, utilize multiple tools (</a:t>
            </a:r>
            <a:r>
              <a:rPr lang="en-US" sz="1200" b="1" i="1" kern="1200" dirty="0" smtClean="0">
                <a:solidFill>
                  <a:schemeClr val="tx1"/>
                </a:solidFill>
                <a:effectLst/>
                <a:latin typeface="+mn-lt"/>
                <a:ea typeface="+mn-ea"/>
                <a:cs typeface="+mn-cs"/>
              </a:rPr>
              <a:t>such as submitting an innovative idea to the Innovation Action Teams</a:t>
            </a:r>
            <a:r>
              <a:rPr lang="en-US" sz="1200" kern="1200" dirty="0" smtClean="0">
                <a:solidFill>
                  <a:schemeClr val="tx1"/>
                </a:solidFill>
                <a:effectLst/>
                <a:latin typeface="+mn-lt"/>
                <a:ea typeface="+mn-ea"/>
                <a:cs typeface="+mn-cs"/>
              </a:rPr>
              <a:t>) so all co-workers feel comfortable contributing.</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Focus outside of ourselves and developing the leadership approach that is in service to others' growth and development.</a:t>
            </a:r>
            <a:endParaRPr lang="en-US" dirty="0">
              <a:effectLst/>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6</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7</a:t>
            </a:fld>
            <a:endParaRPr lang="en-US"/>
          </a:p>
        </p:txBody>
      </p:sp>
    </p:spTree>
    <p:extLst>
      <p:ext uri="{BB962C8B-B14F-4D97-AF65-F5344CB8AC3E}">
        <p14:creationId xmlns:p14="http://schemas.microsoft.com/office/powerpoint/2010/main" val="358915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scussionLayou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398909"/>
            <a:ext cx="9144000" cy="602265"/>
          </a:xfrm>
          <a:prstGeom prst="rect">
            <a:avLst/>
          </a:prstGeom>
        </p:spPr>
        <p:txBody>
          <a:bodyPr/>
          <a:lstStyle>
            <a:lvl1pPr>
              <a:defRPr sz="3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144000" cy="667407"/>
          </a:xfrm>
          <a:prstGeom prst="rect">
            <a:avLst/>
          </a:prstGeom>
        </p:spPr>
        <p:txBody>
          <a:bodyPr/>
          <a:lstStyle>
            <a:lvl1pPr marL="0" indent="0" algn="ctr">
              <a:buNone/>
              <a:defRPr sz="3000" b="0" i="0">
                <a:solidFill>
                  <a:schemeClr val="accent5">
                    <a:lumMod val="60000"/>
                    <a:lumOff val="40000"/>
                  </a:schemeClr>
                </a:solidFill>
                <a:latin typeface="R Frutiger Roman"/>
                <a:cs typeface="R Frutiger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11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iscussionLayou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95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426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DiscussionLayou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accent5">
                    <a:lumMod val="40000"/>
                    <a:lumOff val="60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bg1"/>
                </a:solidFill>
                <a:latin typeface="R Frutiger Roman"/>
                <a:cs typeface="R Frutiger Roman"/>
              </a:defRPr>
            </a:lvl1pPr>
            <a:lvl2pPr>
              <a:defRPr b="0" i="0">
                <a:solidFill>
                  <a:schemeClr val="bg1"/>
                </a:solidFill>
                <a:latin typeface="R Frutiger Roman"/>
                <a:cs typeface="R Frutiger Roman"/>
              </a:defRPr>
            </a:lvl2pPr>
            <a:lvl3pPr>
              <a:defRPr b="0" i="0">
                <a:solidFill>
                  <a:schemeClr val="bg1"/>
                </a:solidFill>
                <a:latin typeface="R Frutiger Roman"/>
                <a:cs typeface="R Frutiger Roman"/>
              </a:defRPr>
            </a:lvl3pPr>
            <a:lvl4pPr>
              <a:defRPr b="0" i="0">
                <a:solidFill>
                  <a:schemeClr val="bg1"/>
                </a:solidFill>
                <a:latin typeface="R Frutiger Roman"/>
                <a:cs typeface="R Frutiger Roman"/>
              </a:defRPr>
            </a:lvl4pPr>
            <a:lvl5pPr>
              <a:defRPr b="0" i="0">
                <a:solidFill>
                  <a:schemeClr val="bg1"/>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9862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DiscussionLayou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359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DiscussionLayou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2988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DiscussionLayou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890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DiscussionLayou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06/28/2018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9132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856456"/>
            <a:ext cx="9144000" cy="5143500"/>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73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a:xfrm>
            <a:off x="457200" y="1960511"/>
            <a:ext cx="8229600" cy="3980301"/>
          </a:xfrm>
        </p:spPr>
        <p:txBody>
          <a:bodyPr/>
          <a:lstStyle/>
          <a:p>
            <a:pPr lvl="0"/>
            <a:r>
              <a:rPr lang="en-US" dirty="0" smtClean="0"/>
              <a:t>To </a:t>
            </a:r>
            <a:r>
              <a:rPr lang="en-US" dirty="0"/>
              <a:t>recognize the fear is a natural response to the unknown.</a:t>
            </a:r>
          </a:p>
          <a:p>
            <a:pPr lvl="0"/>
            <a:r>
              <a:rPr lang="en-US" dirty="0"/>
              <a:t>To recognize that fear without courage is destructive, and offers no solutions.</a:t>
            </a:r>
          </a:p>
          <a:p>
            <a:pPr lvl="0"/>
            <a:r>
              <a:rPr lang="en-US" dirty="0"/>
              <a:t>To learn to speak up when necessary. </a:t>
            </a:r>
          </a:p>
          <a:p>
            <a:r>
              <a:rPr lang="en-US" dirty="0"/>
              <a:t>To agree to standards of behavior that allow all of us to be included and respected when we work </a:t>
            </a:r>
            <a:r>
              <a:rPr lang="en-US" dirty="0" smtClean="0"/>
              <a:t>together.</a:t>
            </a:r>
            <a:endParaRPr lang="en-US" dirty="0"/>
          </a:p>
        </p:txBody>
      </p:sp>
    </p:spTree>
    <p:extLst>
      <p:ext uri="{BB962C8B-B14F-4D97-AF65-F5344CB8AC3E}">
        <p14:creationId xmlns:p14="http://schemas.microsoft.com/office/powerpoint/2010/main" val="244611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1 </a:t>
            </a:r>
            <a:endParaRPr lang="en-US" dirty="0"/>
          </a:p>
        </p:txBody>
      </p:sp>
      <p:sp>
        <p:nvSpPr>
          <p:cNvPr id="3" name="Content Placeholder 2"/>
          <p:cNvSpPr>
            <a:spLocks noGrp="1"/>
          </p:cNvSpPr>
          <p:nvPr>
            <p:ph idx="1"/>
          </p:nvPr>
        </p:nvSpPr>
        <p:spPr/>
        <p:txBody>
          <a:bodyPr/>
          <a:lstStyle/>
          <a:p>
            <a:pPr marL="0" lvl="0" indent="0">
              <a:buNone/>
            </a:pPr>
            <a:r>
              <a:rPr lang="en-US" dirty="0"/>
              <a:t>What were some of the messages Josalin shared</a:t>
            </a:r>
            <a:r>
              <a:rPr lang="en-US" dirty="0" smtClean="0"/>
              <a:t>?</a:t>
            </a:r>
            <a:endParaRPr lang="en-US" dirty="0"/>
          </a:p>
        </p:txBody>
      </p:sp>
    </p:spTree>
    <p:extLst>
      <p:ext uri="{BB962C8B-B14F-4D97-AF65-F5344CB8AC3E}">
        <p14:creationId xmlns:p14="http://schemas.microsoft.com/office/powerpoint/2010/main" val="281538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2 </a:t>
            </a:r>
            <a:endParaRPr lang="en-US" dirty="0"/>
          </a:p>
        </p:txBody>
      </p:sp>
      <p:sp>
        <p:nvSpPr>
          <p:cNvPr id="3" name="Content Placeholder 2"/>
          <p:cNvSpPr>
            <a:spLocks noGrp="1"/>
          </p:cNvSpPr>
          <p:nvPr>
            <p:ph idx="1"/>
          </p:nvPr>
        </p:nvSpPr>
        <p:spPr>
          <a:xfrm>
            <a:off x="457200" y="1890446"/>
            <a:ext cx="8229600" cy="4746660"/>
          </a:xfrm>
        </p:spPr>
        <p:txBody>
          <a:bodyPr/>
          <a:lstStyle/>
          <a:p>
            <a:pPr marL="0" indent="0">
              <a:buNone/>
            </a:pPr>
            <a:r>
              <a:rPr lang="en-US" dirty="0"/>
              <a:t>Josalin talked about being afraid when she first approached people who were outside her usual social group. </a:t>
            </a:r>
            <a:endParaRPr lang="en-US" dirty="0" smtClean="0"/>
          </a:p>
          <a:p>
            <a:pPr marL="0" indent="0">
              <a:buNone/>
            </a:pPr>
            <a:endParaRPr lang="en-US" dirty="0" smtClean="0"/>
          </a:p>
          <a:p>
            <a:pPr marL="0" indent="0">
              <a:buNone/>
            </a:pPr>
            <a:r>
              <a:rPr lang="en-US" dirty="0" smtClean="0"/>
              <a:t>Have </a:t>
            </a:r>
            <a:r>
              <a:rPr lang="en-US" dirty="0"/>
              <a:t>you ever had to face an obstacle in order to be successful or reach a goal you set for yourself. </a:t>
            </a:r>
            <a:r>
              <a:rPr lang="en-US" dirty="0" smtClean="0"/>
              <a:t>How </a:t>
            </a:r>
            <a:r>
              <a:rPr lang="en-US" dirty="0"/>
              <a:t>did you approach the situation</a:t>
            </a:r>
            <a:r>
              <a:rPr lang="en-US" dirty="0" smtClean="0"/>
              <a:t>? </a:t>
            </a:r>
            <a:endParaRPr lang="en-US" dirty="0"/>
          </a:p>
        </p:txBody>
      </p:sp>
    </p:spTree>
    <p:extLst>
      <p:ext uri="{BB962C8B-B14F-4D97-AF65-F5344CB8AC3E}">
        <p14:creationId xmlns:p14="http://schemas.microsoft.com/office/powerpoint/2010/main" val="230846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3 </a:t>
            </a:r>
            <a:endParaRPr lang="en-US" dirty="0"/>
          </a:p>
        </p:txBody>
      </p:sp>
      <p:sp>
        <p:nvSpPr>
          <p:cNvPr id="3" name="Content Placeholder 2"/>
          <p:cNvSpPr>
            <a:spLocks noGrp="1"/>
          </p:cNvSpPr>
          <p:nvPr>
            <p:ph idx="1"/>
          </p:nvPr>
        </p:nvSpPr>
        <p:spPr>
          <a:xfrm>
            <a:off x="457200" y="1941816"/>
            <a:ext cx="8229600" cy="4184347"/>
          </a:xfrm>
        </p:spPr>
        <p:txBody>
          <a:bodyPr/>
          <a:lstStyle/>
          <a:p>
            <a:pPr marL="0" lvl="0" indent="0">
              <a:buNone/>
            </a:pPr>
            <a:r>
              <a:rPr lang="en-US" sz="2800" dirty="0"/>
              <a:t>The efforts behind the Credit Crusade initiative changed Josalin and </a:t>
            </a:r>
            <a:r>
              <a:rPr lang="en-US" sz="2800" dirty="0" err="1"/>
              <a:t>Junetta's</a:t>
            </a:r>
            <a:r>
              <a:rPr lang="en-US" sz="2800" dirty="0"/>
              <a:t> perceptions to reach out and include others. In the video, they stated they planned to continue their efforts in the community by stepping out of their comfort zone. </a:t>
            </a:r>
            <a:endParaRPr lang="en-US" sz="2800" dirty="0" smtClean="0"/>
          </a:p>
          <a:p>
            <a:pPr marL="0" lvl="0" indent="0">
              <a:buNone/>
            </a:pPr>
            <a:endParaRPr lang="en-US" sz="2800" dirty="0" smtClean="0"/>
          </a:p>
          <a:p>
            <a:pPr marL="0" lvl="0" indent="0">
              <a:buNone/>
            </a:pPr>
            <a:r>
              <a:rPr lang="en-US" sz="2800" dirty="0" smtClean="0"/>
              <a:t>How </a:t>
            </a:r>
            <a:r>
              <a:rPr lang="en-US" sz="2800" dirty="0"/>
              <a:t>can you increase your comfort and confidence to make an impact to your department, organization, and community</a:t>
            </a:r>
            <a:r>
              <a:rPr lang="en-US" sz="2800" dirty="0" smtClean="0"/>
              <a:t>?</a:t>
            </a:r>
            <a:endParaRPr lang="en-US" sz="2800" dirty="0"/>
          </a:p>
        </p:txBody>
      </p:sp>
    </p:spTree>
    <p:extLst>
      <p:ext uri="{BB962C8B-B14F-4D97-AF65-F5344CB8AC3E}">
        <p14:creationId xmlns:p14="http://schemas.microsoft.com/office/powerpoint/2010/main" val="269077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4 </a:t>
            </a:r>
            <a:endParaRPr lang="en-US" dirty="0"/>
          </a:p>
        </p:txBody>
      </p:sp>
      <p:sp>
        <p:nvSpPr>
          <p:cNvPr id="3" name="Content Placeholder 2"/>
          <p:cNvSpPr>
            <a:spLocks noGrp="1"/>
          </p:cNvSpPr>
          <p:nvPr>
            <p:ph idx="1"/>
          </p:nvPr>
        </p:nvSpPr>
        <p:spPr/>
        <p:txBody>
          <a:bodyPr/>
          <a:lstStyle/>
          <a:p>
            <a:pPr marL="0" indent="0">
              <a:buNone/>
            </a:pPr>
            <a:r>
              <a:rPr lang="en-US" sz="2800" dirty="0"/>
              <a:t>Ron issued an invitation and a challenge. He referenced the importance of stepping up to a higher level of awareness and to bring together different backgrounds to continue to improve individuals and an organization.  </a:t>
            </a:r>
            <a:endParaRPr lang="en-US" sz="2800" dirty="0" smtClean="0"/>
          </a:p>
          <a:p>
            <a:pPr marL="0" indent="0">
              <a:buNone/>
            </a:pPr>
            <a:endParaRPr lang="en-US" sz="2800" dirty="0" smtClean="0"/>
          </a:p>
          <a:p>
            <a:pPr marL="0" indent="0">
              <a:buNone/>
            </a:pPr>
            <a:r>
              <a:rPr lang="en-US" sz="2800" dirty="0" smtClean="0"/>
              <a:t>What </a:t>
            </a:r>
            <a:r>
              <a:rPr lang="en-US" sz="2800" dirty="0"/>
              <a:t>can you do to step out of your comfort zone and bring Diversity and Inclusion to your group</a:t>
            </a:r>
            <a:r>
              <a:rPr lang="en-US" sz="2800" dirty="0" smtClean="0"/>
              <a:t>?</a:t>
            </a:r>
            <a:endParaRPr lang="en-US" sz="2800" dirty="0"/>
          </a:p>
        </p:txBody>
      </p:sp>
    </p:spTree>
    <p:extLst>
      <p:ext uri="{BB962C8B-B14F-4D97-AF65-F5344CB8AC3E}">
        <p14:creationId xmlns:p14="http://schemas.microsoft.com/office/powerpoint/2010/main" val="65222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a:t>
            </a:r>
            <a:r>
              <a:rPr lang="en-US" dirty="0"/>
              <a:t>recognize the fear is a natural response to the unknown.</a:t>
            </a:r>
          </a:p>
          <a:p>
            <a:pPr lvl="0"/>
            <a:r>
              <a:rPr lang="en-US" dirty="0"/>
              <a:t>To recognize that fear without courage is destructive, and offers no solutions.</a:t>
            </a:r>
          </a:p>
          <a:p>
            <a:pPr lvl="0"/>
            <a:r>
              <a:rPr lang="en-US" dirty="0"/>
              <a:t>To learn to speak up when necessary. </a:t>
            </a:r>
          </a:p>
          <a:p>
            <a:r>
              <a:rPr lang="en-US" dirty="0"/>
              <a:t>To agree to standards of behavior that allow all of us to be included and respected when we work together.</a:t>
            </a:r>
          </a:p>
          <a:p>
            <a:pPr marL="0" indent="0">
              <a:buNone/>
            </a:pPr>
            <a:endParaRPr lang="en-US" dirty="0"/>
          </a:p>
        </p:txBody>
      </p:sp>
    </p:spTree>
    <p:extLst>
      <p:ext uri="{BB962C8B-B14F-4D97-AF65-F5344CB8AC3E}">
        <p14:creationId xmlns:p14="http://schemas.microsoft.com/office/powerpoint/2010/main" val="250391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3687"/>
            <a:ext cx="8229600" cy="1036249"/>
          </a:xfrm>
        </p:spPr>
        <p:txBody>
          <a:bodyPr/>
          <a:lstStyle/>
          <a:p>
            <a:pPr marL="0" indent="0" algn="ctr">
              <a:buNone/>
            </a:pPr>
            <a:r>
              <a:rPr lang="en-US" dirty="0" smtClean="0"/>
              <a:t>Thank you for participating!</a:t>
            </a:r>
            <a:endParaRPr lang="en-US" dirty="0"/>
          </a:p>
        </p:txBody>
      </p:sp>
    </p:spTree>
    <p:extLst>
      <p:ext uri="{BB962C8B-B14F-4D97-AF65-F5344CB8AC3E}">
        <p14:creationId xmlns:p14="http://schemas.microsoft.com/office/powerpoint/2010/main" val="180827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735</Words>
  <Application>Microsoft Office PowerPoint</Application>
  <PresentationFormat>On-screen Show (4:3)</PresentationFormat>
  <Paragraphs>49</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Gothic</vt:lpstr>
      <vt:lpstr>Arial</vt:lpstr>
      <vt:lpstr>Calibri</vt:lpstr>
      <vt:lpstr>R Frutiger Roman</vt:lpstr>
      <vt:lpstr>Symbol</vt:lpstr>
      <vt:lpstr>Times New Roman</vt:lpstr>
      <vt:lpstr>Office Theme</vt:lpstr>
      <vt:lpstr>PowerPoint Presentation</vt:lpstr>
      <vt:lpstr>Objectives</vt:lpstr>
      <vt:lpstr>Discussion Question 1 </vt:lpstr>
      <vt:lpstr>Discussion Question 2 </vt:lpstr>
      <vt:lpstr>Discussion Question 3 </vt:lpstr>
      <vt:lpstr>Discussion Question 4 </vt:lpstr>
      <vt:lpstr>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Weis</dc:creator>
  <cp:lastModifiedBy>Tedder, Peggy H</cp:lastModifiedBy>
  <cp:revision>21</cp:revision>
  <dcterms:created xsi:type="dcterms:W3CDTF">2015-10-16T19:34:36Z</dcterms:created>
  <dcterms:modified xsi:type="dcterms:W3CDTF">2018-06-28T16:28:52Z</dcterms:modified>
</cp:coreProperties>
</file>