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6" autoAdjust="0"/>
  </p:normalViewPr>
  <p:slideViewPr>
    <p:cSldViewPr snapToGrid="0" snapToObjects="1">
      <p:cViewPr>
        <p:scale>
          <a:sx n="80" d="100"/>
          <a:sy n="80" d="100"/>
        </p:scale>
        <p:origin x="-876"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43DB-53AE-4D02-8271-25382132D3B9}" type="datetimeFigureOut">
              <a:rPr lang="en-US" smtClean="0"/>
              <a:t>12/01/2015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EA31-F340-414F-B00D-C886ED6AA175}" type="slidenum">
              <a:rPr lang="en-US" smtClean="0"/>
              <a:t>‹#›</a:t>
            </a:fld>
            <a:endParaRPr lang="en-US"/>
          </a:p>
        </p:txBody>
      </p:sp>
    </p:spTree>
    <p:extLst>
      <p:ext uri="{BB962C8B-B14F-4D97-AF65-F5344CB8AC3E}">
        <p14:creationId xmlns:p14="http://schemas.microsoft.com/office/powerpoint/2010/main" val="2149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of authority.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person who has earned the title by their actions.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of a leader.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of Aretha Franklin's song (R-E-S-P-E-C-T).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of disrespect.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of pride.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3</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some communities, particularly urban communities that lack substantial resources, material items were not the things that made people respect you as in more affluent communities. Therefore people defined respect by the ability to influence, control and communicate within their own sphere of influence.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seems that perceived disrespect causes more issues than respect can garner.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Respect is all some individuals feel they have—so when they feel disrespected, the reaction can be swift and strong against an individual, community or system.</a:t>
            </a:r>
          </a:p>
          <a:p>
            <a:pPr marL="171450" lvl="0" indent="-171450">
              <a:buFont typeface="Arial" panose="020B0604020202020204" pitchFamily="34" charset="0"/>
              <a:buChar char="•"/>
            </a:pPr>
            <a:r>
              <a:rPr lang="en-US" sz="1200" kern="1200" smtClean="0">
                <a:solidFill>
                  <a:schemeClr val="tx1"/>
                </a:solidFill>
                <a:effectLst/>
                <a:latin typeface="+mn-lt"/>
                <a:ea typeface="+mn-ea"/>
                <a:cs typeface="+mn-cs"/>
              </a:rPr>
              <a:t>I don’t understand how a person can feel they are disrespected and hurt someone, who may not even know that they were being disrespectful.</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4</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I am given praise in front of my peers or superiors.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I was credited with solving a problem.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I was able to get someone to see my view.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someone speak down to me or belittles me in front of others.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stopped by the police.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people take sides along what is perceived to be racial, gender, religious or sexual orientation lines.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my opinion does not matter.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I am not allowed to speak my mind and share my true thoughts.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5</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made me feel great!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Recognized for my accomplishments.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felt proud.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makes me feel less-than.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makes me not trust others.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feel embarrassed.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get angry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makes me not speak up and sometimes harbor ill feelings towards the person.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6</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cannot imagine disrespecting authority.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Kids lack respect for authority when they do not have two parents in the home.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Family discussions don’t center on respect, when there appears to be so many other pressing issues—like survival.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Individuals are can be influenced by their surroundings and often imitate others within their circle of friends of influencers.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think social media and entertainment has played a vital role in the demise of respect.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7</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can ask more questions without making assumptions.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Embrace respect by giving respect.  This will allow individuals to begin establishing trust.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Reach out to someone who is different than you and REALLY get to know that person.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Listen and acknowledge.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Stop saying “I don’t get what they mean by disrespect” and try to understand. another definition of the word respect.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8</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9</a:t>
            </a:fld>
            <a:endParaRPr lang="en-US"/>
          </a:p>
        </p:txBody>
      </p:sp>
    </p:spTree>
    <p:extLst>
      <p:ext uri="{BB962C8B-B14F-4D97-AF65-F5344CB8AC3E}">
        <p14:creationId xmlns:p14="http://schemas.microsoft.com/office/powerpoint/2010/main" val="358915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scussionLayou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398909"/>
            <a:ext cx="9144000" cy="602265"/>
          </a:xfrm>
          <a:prstGeom prst="rect">
            <a:avLst/>
          </a:prstGeom>
        </p:spPr>
        <p:txBody>
          <a:bodyPr/>
          <a:lstStyle>
            <a:lvl1pPr>
              <a:defRPr sz="3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144000" cy="667407"/>
          </a:xfrm>
          <a:prstGeom prst="rect">
            <a:avLst/>
          </a:prstGeom>
        </p:spPr>
        <p:txBody>
          <a:bodyPr/>
          <a:lstStyle>
            <a:lvl1pPr marL="0" indent="0" algn="ctr">
              <a:buNone/>
              <a:defRPr sz="3000" b="0" i="0">
                <a:solidFill>
                  <a:schemeClr val="accent5">
                    <a:lumMod val="60000"/>
                    <a:lumOff val="40000"/>
                  </a:schemeClr>
                </a:solidFill>
                <a:latin typeface="R Frutiger Roman"/>
                <a:cs typeface="R Frutiger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11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iscussionLayou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95000"/>
                  </a:schemeClr>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426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DiscussionLayou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accent5">
                    <a:lumMod val="40000"/>
                    <a:lumOff val="60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bg1"/>
                </a:solidFill>
                <a:latin typeface="R Frutiger Roman"/>
                <a:cs typeface="R Frutiger Roman"/>
              </a:defRPr>
            </a:lvl1pPr>
            <a:lvl2pPr>
              <a:defRPr b="0" i="0">
                <a:solidFill>
                  <a:schemeClr val="bg1"/>
                </a:solidFill>
                <a:latin typeface="R Frutiger Roman"/>
                <a:cs typeface="R Frutiger Roman"/>
              </a:defRPr>
            </a:lvl2pPr>
            <a:lvl3pPr>
              <a:defRPr b="0" i="0">
                <a:solidFill>
                  <a:schemeClr val="bg1"/>
                </a:solidFill>
                <a:latin typeface="R Frutiger Roman"/>
                <a:cs typeface="R Frutiger Roman"/>
              </a:defRPr>
            </a:lvl3pPr>
            <a:lvl4pPr>
              <a:defRPr b="0" i="0">
                <a:solidFill>
                  <a:schemeClr val="bg1"/>
                </a:solidFill>
                <a:latin typeface="R Frutiger Roman"/>
                <a:cs typeface="R Frutiger Roman"/>
              </a:defRPr>
            </a:lvl4pPr>
            <a:lvl5pPr>
              <a:defRPr b="0" i="0">
                <a:solidFill>
                  <a:schemeClr val="bg1"/>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9862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DiscussionLayou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359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DiscussionLayou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2988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DiscussionLayou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890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DiscussionLayou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12/01/2015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9132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CAPTAIN RON JOHNSON &amp; JENNIFER BLOME</a:t>
            </a:r>
            <a:endParaRPr lang="en-US" dirty="0"/>
          </a:p>
        </p:txBody>
      </p:sp>
      <p:sp>
        <p:nvSpPr>
          <p:cNvPr id="3" name="Subtitle 2"/>
          <p:cNvSpPr>
            <a:spLocks noGrp="1"/>
          </p:cNvSpPr>
          <p:nvPr>
            <p:ph type="subTitle" idx="1"/>
          </p:nvPr>
        </p:nvSpPr>
        <p:spPr/>
        <p:txBody>
          <a:bodyPr/>
          <a:lstStyle/>
          <a:p>
            <a:r>
              <a:rPr lang="en-US" dirty="0" smtClean="0"/>
              <a:t>WHAT RESPECT LOOKS LIKE</a:t>
            </a:r>
            <a:endParaRPr lang="en-US" dirty="0"/>
          </a:p>
        </p:txBody>
      </p:sp>
    </p:spTree>
    <p:extLst>
      <p:ext uri="{BB962C8B-B14F-4D97-AF65-F5344CB8AC3E}">
        <p14:creationId xmlns:p14="http://schemas.microsoft.com/office/powerpoint/2010/main" val="127657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3687"/>
            <a:ext cx="8229600" cy="1036249"/>
          </a:xfrm>
        </p:spPr>
        <p:txBody>
          <a:bodyPr/>
          <a:lstStyle/>
          <a:p>
            <a:pPr marL="0" indent="0" algn="ctr">
              <a:buNone/>
            </a:pPr>
            <a:r>
              <a:rPr lang="en-US" dirty="0" smtClean="0"/>
              <a:t>Thank you for participating!</a:t>
            </a:r>
            <a:endParaRPr lang="en-US" dirty="0"/>
          </a:p>
        </p:txBody>
      </p:sp>
    </p:spTree>
    <p:extLst>
      <p:ext uri="{BB962C8B-B14F-4D97-AF65-F5344CB8AC3E}">
        <p14:creationId xmlns:p14="http://schemas.microsoft.com/office/powerpoint/2010/main" val="180827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lvl="0"/>
            <a:r>
              <a:rPr lang="en-US" dirty="0"/>
              <a:t>Review the definition of respect</a:t>
            </a:r>
          </a:p>
          <a:p>
            <a:pPr lvl="0"/>
            <a:r>
              <a:rPr lang="en-US" dirty="0"/>
              <a:t>Acknowledge personal biases regarding respect and authority</a:t>
            </a:r>
          </a:p>
          <a:p>
            <a:pPr lvl="0"/>
            <a:r>
              <a:rPr lang="en-US" dirty="0"/>
              <a:t>Better understand how to give respect</a:t>
            </a:r>
          </a:p>
          <a:p>
            <a:endParaRPr lang="en-US" dirty="0"/>
          </a:p>
        </p:txBody>
      </p:sp>
    </p:spTree>
    <p:extLst>
      <p:ext uri="{BB962C8B-B14F-4D97-AF65-F5344CB8AC3E}">
        <p14:creationId xmlns:p14="http://schemas.microsoft.com/office/powerpoint/2010/main" val="244611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1 </a:t>
            </a:r>
            <a:endParaRPr lang="en-US" dirty="0"/>
          </a:p>
        </p:txBody>
      </p:sp>
      <p:sp>
        <p:nvSpPr>
          <p:cNvPr id="3" name="Content Placeholder 2"/>
          <p:cNvSpPr>
            <a:spLocks noGrp="1"/>
          </p:cNvSpPr>
          <p:nvPr>
            <p:ph idx="1"/>
          </p:nvPr>
        </p:nvSpPr>
        <p:spPr/>
        <p:txBody>
          <a:bodyPr/>
          <a:lstStyle/>
          <a:p>
            <a:pPr marL="0" lvl="0" indent="0">
              <a:buNone/>
            </a:pPr>
            <a:r>
              <a:rPr lang="en-US" dirty="0"/>
              <a:t>What do you think of when you hear the word “</a:t>
            </a:r>
            <a:r>
              <a:rPr lang="en-US" i="1" dirty="0"/>
              <a:t>respect</a:t>
            </a:r>
            <a:r>
              <a:rPr lang="en-US" dirty="0"/>
              <a:t>”?</a:t>
            </a:r>
          </a:p>
        </p:txBody>
      </p:sp>
    </p:spTree>
    <p:extLst>
      <p:ext uri="{BB962C8B-B14F-4D97-AF65-F5344CB8AC3E}">
        <p14:creationId xmlns:p14="http://schemas.microsoft.com/office/powerpoint/2010/main" val="281538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2 </a:t>
            </a:r>
            <a:endParaRPr lang="en-US" dirty="0"/>
          </a:p>
        </p:txBody>
      </p:sp>
      <p:sp>
        <p:nvSpPr>
          <p:cNvPr id="3" name="Content Placeholder 2"/>
          <p:cNvSpPr>
            <a:spLocks noGrp="1"/>
          </p:cNvSpPr>
          <p:nvPr>
            <p:ph idx="1"/>
          </p:nvPr>
        </p:nvSpPr>
        <p:spPr/>
        <p:txBody>
          <a:bodyPr/>
          <a:lstStyle/>
          <a:p>
            <a:pPr marL="0" lvl="0" indent="0">
              <a:buNone/>
            </a:pPr>
            <a:r>
              <a:rPr lang="en-US" dirty="0"/>
              <a:t>In some communities respect is spoken of with high regard and seems to be a big deal.  Why?</a:t>
            </a:r>
          </a:p>
          <a:p>
            <a:endParaRPr lang="en-US" dirty="0"/>
          </a:p>
        </p:txBody>
      </p:sp>
    </p:spTree>
    <p:extLst>
      <p:ext uri="{BB962C8B-B14F-4D97-AF65-F5344CB8AC3E}">
        <p14:creationId xmlns:p14="http://schemas.microsoft.com/office/powerpoint/2010/main" val="230846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3 </a:t>
            </a:r>
            <a:endParaRPr lang="en-US" dirty="0"/>
          </a:p>
        </p:txBody>
      </p:sp>
      <p:sp>
        <p:nvSpPr>
          <p:cNvPr id="3" name="Content Placeholder 2"/>
          <p:cNvSpPr>
            <a:spLocks noGrp="1"/>
          </p:cNvSpPr>
          <p:nvPr>
            <p:ph idx="1"/>
          </p:nvPr>
        </p:nvSpPr>
        <p:spPr>
          <a:xfrm>
            <a:off x="359664" y="2145862"/>
            <a:ext cx="8601456" cy="3980301"/>
          </a:xfrm>
        </p:spPr>
        <p:txBody>
          <a:bodyPr/>
          <a:lstStyle/>
          <a:p>
            <a:pPr marL="0" lvl="0" indent="0">
              <a:buNone/>
            </a:pPr>
            <a:r>
              <a:rPr lang="en-US" sz="3600" dirty="0"/>
              <a:t>Please share a time when you may have felt respected or disrespected.  </a:t>
            </a:r>
          </a:p>
          <a:p>
            <a:endParaRPr lang="en-US" dirty="0"/>
          </a:p>
        </p:txBody>
      </p:sp>
    </p:spTree>
    <p:extLst>
      <p:ext uri="{BB962C8B-B14F-4D97-AF65-F5344CB8AC3E}">
        <p14:creationId xmlns:p14="http://schemas.microsoft.com/office/powerpoint/2010/main" val="154930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4 </a:t>
            </a:r>
            <a:endParaRPr lang="en-US" dirty="0"/>
          </a:p>
        </p:txBody>
      </p:sp>
      <p:sp>
        <p:nvSpPr>
          <p:cNvPr id="3" name="Content Placeholder 2"/>
          <p:cNvSpPr>
            <a:spLocks noGrp="1"/>
          </p:cNvSpPr>
          <p:nvPr>
            <p:ph idx="1"/>
          </p:nvPr>
        </p:nvSpPr>
        <p:spPr/>
        <p:txBody>
          <a:bodyPr/>
          <a:lstStyle/>
          <a:p>
            <a:pPr marL="0" lvl="0" indent="0">
              <a:buNone/>
            </a:pPr>
            <a:r>
              <a:rPr lang="en-US" dirty="0"/>
              <a:t>How did this impact you?</a:t>
            </a:r>
          </a:p>
        </p:txBody>
      </p:sp>
    </p:spTree>
    <p:extLst>
      <p:ext uri="{BB962C8B-B14F-4D97-AF65-F5344CB8AC3E}">
        <p14:creationId xmlns:p14="http://schemas.microsoft.com/office/powerpoint/2010/main" val="269077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5 </a:t>
            </a:r>
            <a:endParaRPr lang="en-US" dirty="0"/>
          </a:p>
        </p:txBody>
      </p:sp>
      <p:sp>
        <p:nvSpPr>
          <p:cNvPr id="3" name="Content Placeholder 2"/>
          <p:cNvSpPr>
            <a:spLocks noGrp="1"/>
          </p:cNvSpPr>
          <p:nvPr>
            <p:ph idx="1"/>
          </p:nvPr>
        </p:nvSpPr>
        <p:spPr/>
        <p:txBody>
          <a:bodyPr/>
          <a:lstStyle/>
          <a:p>
            <a:pPr marL="0" lvl="0" indent="0">
              <a:buNone/>
            </a:pPr>
            <a:r>
              <a:rPr lang="en-US" dirty="0"/>
              <a:t>How does one’s upbringing and socialization influence their definition of respect and their actions and behaviors to support or embrace it?</a:t>
            </a:r>
          </a:p>
          <a:p>
            <a:endParaRPr lang="en-US" dirty="0"/>
          </a:p>
        </p:txBody>
      </p:sp>
    </p:spTree>
    <p:extLst>
      <p:ext uri="{BB962C8B-B14F-4D97-AF65-F5344CB8AC3E}">
        <p14:creationId xmlns:p14="http://schemas.microsoft.com/office/powerpoint/2010/main" val="65222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6 </a:t>
            </a:r>
            <a:endParaRPr lang="en-US" dirty="0"/>
          </a:p>
        </p:txBody>
      </p:sp>
      <p:sp>
        <p:nvSpPr>
          <p:cNvPr id="3" name="Content Placeholder 2"/>
          <p:cNvSpPr>
            <a:spLocks noGrp="1"/>
          </p:cNvSpPr>
          <p:nvPr>
            <p:ph idx="1"/>
          </p:nvPr>
        </p:nvSpPr>
        <p:spPr/>
        <p:txBody>
          <a:bodyPr/>
          <a:lstStyle/>
          <a:p>
            <a:pPr marL="0" lvl="0" indent="0">
              <a:buNone/>
            </a:pPr>
            <a:r>
              <a:rPr lang="en-US" dirty="0"/>
              <a:t>How can we embrace the word “</a:t>
            </a:r>
            <a:r>
              <a:rPr lang="en-US" i="1" dirty="0"/>
              <a:t>respect</a:t>
            </a:r>
            <a:r>
              <a:rPr lang="en-US" dirty="0"/>
              <a:t>” from different perspectives? </a:t>
            </a:r>
          </a:p>
          <a:p>
            <a:endParaRPr lang="en-US" dirty="0"/>
          </a:p>
        </p:txBody>
      </p:sp>
    </p:spTree>
    <p:extLst>
      <p:ext uri="{BB962C8B-B14F-4D97-AF65-F5344CB8AC3E}">
        <p14:creationId xmlns:p14="http://schemas.microsoft.com/office/powerpoint/2010/main" val="327701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lvl="0"/>
            <a:r>
              <a:rPr lang="en-US" dirty="0"/>
              <a:t>Review the definition of respect</a:t>
            </a:r>
          </a:p>
          <a:p>
            <a:pPr lvl="0"/>
            <a:r>
              <a:rPr lang="en-US" dirty="0"/>
              <a:t>Acknowledge personal biases regarding respect and authority</a:t>
            </a:r>
          </a:p>
          <a:p>
            <a:pPr lvl="0"/>
            <a:r>
              <a:rPr lang="en-US" dirty="0"/>
              <a:t>Better understand how to give respect</a:t>
            </a:r>
          </a:p>
          <a:p>
            <a:pPr marL="0" indent="0">
              <a:buNone/>
            </a:pPr>
            <a:r>
              <a:rPr lang="en-US" dirty="0"/>
              <a:t> </a:t>
            </a:r>
          </a:p>
        </p:txBody>
      </p:sp>
    </p:spTree>
    <p:extLst>
      <p:ext uri="{BB962C8B-B14F-4D97-AF65-F5344CB8AC3E}">
        <p14:creationId xmlns:p14="http://schemas.microsoft.com/office/powerpoint/2010/main" val="250391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633</Words>
  <Application>Microsoft Office PowerPoint</Application>
  <PresentationFormat>On-screen Show (4:3)</PresentationFormat>
  <Paragraphs>73</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CAPTAIN RON JOHNSON &amp; JENNIFER BLOME</vt:lpstr>
      <vt:lpstr>Objectives</vt:lpstr>
      <vt:lpstr>Discussion Question 1 </vt:lpstr>
      <vt:lpstr>Discussion Question 2 </vt:lpstr>
      <vt:lpstr>Discussion Question 3 </vt:lpstr>
      <vt:lpstr>Discussion Question 4 </vt:lpstr>
      <vt:lpstr>Discussion Question 5 </vt:lpstr>
      <vt:lpstr>Discussion Question 6 </vt:lpstr>
      <vt:lpstr>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Weis</dc:creator>
  <cp:lastModifiedBy>Nappier, Betty G</cp:lastModifiedBy>
  <cp:revision>14</cp:revision>
  <dcterms:created xsi:type="dcterms:W3CDTF">2015-10-16T19:34:36Z</dcterms:created>
  <dcterms:modified xsi:type="dcterms:W3CDTF">2015-12-01T15:34:22Z</dcterms:modified>
</cp:coreProperties>
</file>